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0.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18" r:id="rId2"/>
    <p:sldMasterId id="2147484237" r:id="rId3"/>
    <p:sldMasterId id="2147484267" r:id="rId4"/>
    <p:sldMasterId id="2147484321" r:id="rId5"/>
    <p:sldMasterId id="2147484337" r:id="rId6"/>
    <p:sldMasterId id="2147484370" r:id="rId7"/>
    <p:sldMasterId id="2147484377" r:id="rId8"/>
    <p:sldMasterId id="2147484390" r:id="rId9"/>
    <p:sldMasterId id="2147484418" r:id="rId10"/>
    <p:sldMasterId id="2147484443" r:id="rId11"/>
  </p:sldMasterIdLst>
  <p:notesMasterIdLst>
    <p:notesMasterId r:id="rId57"/>
  </p:notesMasterIdLst>
  <p:handoutMasterIdLst>
    <p:handoutMasterId r:id="rId58"/>
  </p:handoutMasterIdLst>
  <p:sldIdLst>
    <p:sldId id="319" r:id="rId12"/>
    <p:sldId id="320" r:id="rId13"/>
    <p:sldId id="363" r:id="rId14"/>
    <p:sldId id="360" r:id="rId15"/>
    <p:sldId id="322" r:id="rId16"/>
    <p:sldId id="327" r:id="rId17"/>
    <p:sldId id="328" r:id="rId18"/>
    <p:sldId id="329" r:id="rId19"/>
    <p:sldId id="331" r:id="rId20"/>
    <p:sldId id="332" r:id="rId21"/>
    <p:sldId id="340" r:id="rId22"/>
    <p:sldId id="341" r:id="rId23"/>
    <p:sldId id="342" r:id="rId24"/>
    <p:sldId id="343" r:id="rId25"/>
    <p:sldId id="344" r:id="rId26"/>
    <p:sldId id="336" r:id="rId27"/>
    <p:sldId id="337" r:id="rId28"/>
    <p:sldId id="338" r:id="rId29"/>
    <p:sldId id="311" r:id="rId30"/>
    <p:sldId id="315" r:id="rId31"/>
    <p:sldId id="321" r:id="rId32"/>
    <p:sldId id="292" r:id="rId33"/>
    <p:sldId id="295" r:id="rId34"/>
    <p:sldId id="296" r:id="rId35"/>
    <p:sldId id="297" r:id="rId36"/>
    <p:sldId id="294" r:id="rId37"/>
    <p:sldId id="302" r:id="rId38"/>
    <p:sldId id="300" r:id="rId39"/>
    <p:sldId id="301" r:id="rId40"/>
    <p:sldId id="298" r:id="rId41"/>
    <p:sldId id="361" r:id="rId42"/>
    <p:sldId id="345" r:id="rId43"/>
    <p:sldId id="347" r:id="rId44"/>
    <p:sldId id="348" r:id="rId45"/>
    <p:sldId id="350" r:id="rId46"/>
    <p:sldId id="351" r:id="rId47"/>
    <p:sldId id="352" r:id="rId48"/>
    <p:sldId id="353" r:id="rId49"/>
    <p:sldId id="354" r:id="rId50"/>
    <p:sldId id="355" r:id="rId51"/>
    <p:sldId id="356" r:id="rId52"/>
    <p:sldId id="357" r:id="rId53"/>
    <p:sldId id="358" r:id="rId54"/>
    <p:sldId id="359" r:id="rId55"/>
    <p:sldId id="323" r:id="rId56"/>
  </p:sldIdLst>
  <p:sldSz cx="12436475" cy="6994525"/>
  <p:notesSz cx="68580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B29"/>
    <a:srgbClr val="001841"/>
    <a:srgbClr val="008272"/>
    <a:srgbClr val="737373"/>
    <a:srgbClr val="525252"/>
    <a:srgbClr val="32145A"/>
    <a:srgbClr val="A699B7"/>
    <a:srgbClr val="B6A2FF"/>
    <a:srgbClr val="5C2D91"/>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1" autoAdjust="0"/>
    <p:restoredTop sz="80783" autoAdjust="0"/>
  </p:normalViewPr>
  <p:slideViewPr>
    <p:cSldViewPr snapToObjects="1">
      <p:cViewPr varScale="1">
        <p:scale>
          <a:sx n="78" d="100"/>
          <a:sy n="78" d="100"/>
        </p:scale>
        <p:origin x="88" y="36"/>
      </p:cViewPr>
      <p:guideLst/>
    </p:cSldViewPr>
  </p:slideViewPr>
  <p:outlineViewPr>
    <p:cViewPr>
      <p:scale>
        <a:sx n="33" d="100"/>
        <a:sy n="33" d="100"/>
      </p:scale>
      <p:origin x="0" y="-18546"/>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69" d="100"/>
          <a:sy n="69" d="100"/>
        </p:scale>
        <p:origin x="3264"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6/3/2016</a:t>
            </a:fld>
            <a:endParaRPr lang="en-US" dirty="0">
              <a:latin typeface="Segoe UI" pitchFamily="34" charset="0"/>
            </a:endParaRPr>
          </a:p>
        </p:txBody>
      </p:sp>
      <p:sp>
        <p:nvSpPr>
          <p:cNvPr id="9" name="Slide Number Placeholder 8"/>
          <p:cNvSpPr>
            <a:spLocks noGrp="1"/>
          </p:cNvSpPr>
          <p:nvPr>
            <p:ph type="sldNum" sz="quarter" idx="3"/>
          </p:nvPr>
        </p:nvSpPr>
        <p:spPr>
          <a:xfrm>
            <a:off x="5783580" y="8829967"/>
            <a:ext cx="1072833" cy="46482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829967"/>
            <a:ext cx="5463504" cy="466433"/>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a:t>TechReady 21</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a:t>TechReady 21</a:t>
            </a:r>
          </a:p>
        </p:txBody>
      </p:sp>
      <p:sp>
        <p:nvSpPr>
          <p:cNvPr id="9" name="Slide Image Placeholder 8"/>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831580"/>
            <a:ext cx="5920740" cy="361897"/>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6/3/2016</a:t>
            </a:fld>
            <a:endParaRPr lang="en-US" dirty="0"/>
          </a:p>
        </p:txBody>
      </p:sp>
      <p:sp>
        <p:nvSpPr>
          <p:cNvPr id="12" name="Notes Placeholder 11"/>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10" y="8829967"/>
            <a:ext cx="947103" cy="46482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4DE012-27DE-48E9-8428-035E3204BAF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6515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4DE012-27DE-48E9-8428-035E3204BAF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4228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4DE012-27DE-48E9-8428-035E3204BAF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079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4DE012-27DE-48E9-8428-035E3204BAF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5240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FCF601-5692-4552-92BF-17CDB2B92DB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8818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6/3/2016 9:54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7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02139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3A51DB-B4D2-4E74-AC2E-9960A87ABA3B}" type="slidenum">
              <a:rPr lang="en-US" smtClean="0"/>
              <a:pPr>
                <a:defRPr/>
              </a:pPr>
              <a:t>33</a:t>
            </a:fld>
            <a:endParaRPr lang="en-US"/>
          </a:p>
        </p:txBody>
      </p:sp>
    </p:spTree>
    <p:extLst>
      <p:ext uri="{BB962C8B-B14F-4D97-AF65-F5344CB8AC3E}">
        <p14:creationId xmlns:p14="http://schemas.microsoft.com/office/powerpoint/2010/main" val="2385310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418D330-00C2-4D68-9C01-E80678326D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3861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9.emf"/></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4.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5" Type="http://schemas.openxmlformats.org/officeDocument/2006/relationships/image" Target="../media/image4.png"/><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6516690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1125340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30088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385171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334146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1577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72385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897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54840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578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05432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1687839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01680944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5128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eneric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7"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61" indent="0">
              <a:buNone/>
              <a:tabLst/>
              <a:defRPr sz="1904">
                <a:solidFill>
                  <a:srgbClr val="FFFFFF"/>
                </a:solidFill>
              </a:defRPr>
            </a:lvl3pPr>
            <a:lvl4pPr marL="460147" indent="0">
              <a:buNone/>
              <a:defRPr>
                <a:solidFill>
                  <a:srgbClr val="FFFFFF"/>
                </a:solidFill>
              </a:defRPr>
            </a:lvl4pPr>
            <a:lvl5pPr marL="68546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61" indent="0">
              <a:buNone/>
              <a:tabLst/>
              <a:defRPr sz="1904">
                <a:solidFill>
                  <a:srgbClr val="FFFFFF"/>
                </a:solidFill>
              </a:defRPr>
            </a:lvl3pPr>
            <a:lvl4pPr marL="460147" indent="0">
              <a:buNone/>
              <a:defRPr>
                <a:solidFill>
                  <a:srgbClr val="FFFFFF"/>
                </a:solidFill>
              </a:defRPr>
            </a:lvl4pPr>
            <a:lvl5pPr marL="68546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1640346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5113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CA72D60-A285-4071-A35A-93F6B284E207}"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18415241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72D60-A285-4071-A35A-93F6B284E207}"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5055295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A72D60-A285-4071-A35A-93F6B284E207}"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42657608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A72D60-A285-4071-A35A-93F6B284E207}"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4267470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A72D60-A285-4071-A35A-93F6B284E207}" type="datetimeFigureOut">
              <a:rPr lang="en-US" smtClean="0"/>
              <a:t>6/3/2016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2338465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A72D60-A285-4071-A35A-93F6B284E207}" type="datetimeFigureOut">
              <a:rPr lang="en-US" smtClean="0"/>
              <a:t>6/3/2016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1249200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A72D60-A285-4071-A35A-93F6B284E207}" type="datetimeFigureOut">
              <a:rPr lang="en-US" smtClean="0"/>
              <a:t>6/3/2016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25463587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CA72D60-A285-4071-A35A-93F6B284E207}"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13587077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CA72D60-A285-4071-A35A-93F6B284E207}"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25082065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72D60-A285-4071-A35A-93F6B284E207}"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14287149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72D60-A285-4071-A35A-93F6B284E207}"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C0C93-554C-4B5B-8B49-3CED0E6F8B45}" type="slidenum">
              <a:rPr lang="en-US" smtClean="0"/>
              <a:t>‹#›</a:t>
            </a:fld>
            <a:endParaRPr lang="en-US"/>
          </a:p>
        </p:txBody>
      </p:sp>
    </p:spTree>
    <p:extLst>
      <p:ext uri="{BB962C8B-B14F-4D97-AF65-F5344CB8AC3E}">
        <p14:creationId xmlns:p14="http://schemas.microsoft.com/office/powerpoint/2010/main" val="749565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31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 BLUE">
    <p:bg>
      <p:bgPr>
        <a:solidFill>
          <a:srgbClr val="F12D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611663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75486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947147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1659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59548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31843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24270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709446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F12D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48842200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 BLUE">
    <p:bg>
      <p:bgPr>
        <a:solidFill>
          <a:srgbClr val="2ABEB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342288396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Only - BLUE">
    <p:bg>
      <p:bgPr>
        <a:solidFill>
          <a:srgbClr val="F1B2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161131236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42940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93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511076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5968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02067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2366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42900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690917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0763369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0067136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167848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08126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0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6304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607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8340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115673440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908883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005753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09"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83097862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5" indent="0">
              <a:buNone/>
              <a:defRPr/>
            </a:lvl3pPr>
            <a:lvl4pPr marL="457069" indent="0">
              <a:buNone/>
              <a:defRPr/>
            </a:lvl4pPr>
            <a:lvl5pPr marL="68560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1293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489148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771540" y="5627055"/>
            <a:ext cx="5113853" cy="1047305"/>
          </a:xfrm>
        </p:spPr>
        <p:txBody>
          <a:bodyPr/>
          <a:lstStyle>
            <a:lvl1pPr>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21156062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3C454F"/>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785882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100121183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BDCD2C"/>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89013989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13337231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pic>
        <p:nvPicPr>
          <p:cNvPr id="7" name="Picture 6"/>
          <p:cNvPicPr>
            <a:picLocks noChangeAspect="1"/>
          </p:cNvPicPr>
          <p:nvPr userDrawn="1"/>
        </p:nvPicPr>
        <p:blipFill rotWithShape="1">
          <a:blip r:embed="rId3"/>
          <a:srcRect l="12341" r="14783"/>
          <a:stretch/>
        </p:blipFill>
        <p:spPr>
          <a:xfrm>
            <a:off x="-26650" y="3670462"/>
            <a:ext cx="12472009" cy="3836441"/>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130645" y="5117332"/>
            <a:ext cx="750737" cy="943735"/>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67843" y="4873520"/>
            <a:ext cx="966265" cy="942370"/>
          </a:xfrm>
          <a:prstGeom prst="rect">
            <a:avLst/>
          </a:prstGeom>
        </p:spPr>
      </p:pic>
    </p:spTree>
    <p:extLst>
      <p:ext uri="{BB962C8B-B14F-4D97-AF65-F5344CB8AC3E}">
        <p14:creationId xmlns:p14="http://schemas.microsoft.com/office/powerpoint/2010/main" val="343991565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dirty="0"/>
              <a:t>Click to edit Master title style</a:t>
            </a:r>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dirty="0"/>
              <a:t>Click to edit Master subtitle style</a:t>
            </a:r>
          </a:p>
        </p:txBody>
      </p:sp>
    </p:spTree>
    <p:extLst>
      <p:ext uri="{BB962C8B-B14F-4D97-AF65-F5344CB8AC3E}">
        <p14:creationId xmlns:p14="http://schemas.microsoft.com/office/powerpoint/2010/main" val="41897829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366622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47234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594012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575242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141661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684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0408812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8263" y="3094366"/>
            <a:ext cx="12464740" cy="3942551"/>
          </a:xfrm>
          <a:prstGeom prst="rect">
            <a:avLst/>
          </a:prstGeom>
        </p:spPr>
      </p:pic>
      <p:pic>
        <p:nvPicPr>
          <p:cNvPr id="7" name="Picture 6"/>
          <p:cNvPicPr>
            <a:picLocks noChangeAspect="1"/>
          </p:cNvPicPr>
          <p:nvPr userDrawn="1"/>
        </p:nvPicPr>
        <p:blipFill rotWithShape="1">
          <a:blip r:embed="rId2"/>
          <a:srcRect l="18401" r="13953" b="6064"/>
          <a:stretch/>
        </p:blipFill>
        <p:spPr>
          <a:xfrm>
            <a:off x="-28263" y="3094366"/>
            <a:ext cx="12464740" cy="3942551"/>
          </a:xfrm>
          <a:prstGeom prst="rect">
            <a:avLst/>
          </a:prstGeom>
        </p:spPr>
      </p:pic>
      <p:pic>
        <p:nvPicPr>
          <p:cNvPr id="8" name="Picture 7"/>
          <p:cNvPicPr>
            <a:picLocks noChangeAspect="1"/>
          </p:cNvPicPr>
          <p:nvPr userDrawn="1"/>
        </p:nvPicPr>
        <p:blipFill>
          <a:blip r:embed="rId3"/>
          <a:stretch>
            <a:fillRect/>
          </a:stretch>
        </p:blipFill>
        <p:spPr>
          <a:xfrm>
            <a:off x="10049235" y="5642691"/>
            <a:ext cx="2520000" cy="1046102"/>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130646" y="4944134"/>
            <a:ext cx="750737" cy="94373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67844" y="4700321"/>
            <a:ext cx="966265" cy="94237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95909" y="2357908"/>
            <a:ext cx="3844654" cy="1414030"/>
          </a:xfrm>
          <a:prstGeom prst="rect">
            <a:avLst/>
          </a:prstGeom>
        </p:spPr>
      </p:pic>
    </p:spTree>
    <p:extLst>
      <p:ext uri="{BB962C8B-B14F-4D97-AF65-F5344CB8AC3E}">
        <p14:creationId xmlns:p14="http://schemas.microsoft.com/office/powerpoint/2010/main" val="6572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sz="5506"/>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483836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9" y="5742561"/>
            <a:ext cx="4290731" cy="470856"/>
          </a:xfrm>
        </p:spPr>
        <p:txBody>
          <a:bodyPr>
            <a:noAutofit/>
          </a:bodyPr>
          <a:lstStyle>
            <a:lvl1pPr marL="0" indent="0" algn="l" defTabSz="93238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190" indent="0" algn="ctr">
              <a:buNone/>
              <a:defRPr>
                <a:solidFill>
                  <a:schemeClr val="tx1">
                    <a:tint val="75000"/>
                  </a:schemeClr>
                </a:solidFill>
              </a:defRPr>
            </a:lvl2pPr>
            <a:lvl3pPr marL="932380" indent="0" algn="ctr">
              <a:buNone/>
              <a:defRPr>
                <a:solidFill>
                  <a:schemeClr val="tx1">
                    <a:tint val="75000"/>
                  </a:schemeClr>
                </a:solidFill>
              </a:defRPr>
            </a:lvl3pPr>
            <a:lvl4pPr marL="1398571" indent="0" algn="ctr">
              <a:buNone/>
              <a:defRPr>
                <a:solidFill>
                  <a:schemeClr val="tx1">
                    <a:tint val="75000"/>
                  </a:schemeClr>
                </a:solidFill>
              </a:defRPr>
            </a:lvl4pPr>
            <a:lvl5pPr marL="1864761" indent="0" algn="ctr">
              <a:buNone/>
              <a:defRPr>
                <a:solidFill>
                  <a:schemeClr val="tx1">
                    <a:tint val="75000"/>
                  </a:schemeClr>
                </a:solidFill>
              </a:defRPr>
            </a:lvl5pPr>
            <a:lvl6pPr marL="2330951" indent="0" algn="ctr">
              <a:buNone/>
              <a:defRPr>
                <a:solidFill>
                  <a:schemeClr val="tx1">
                    <a:tint val="75000"/>
                  </a:schemeClr>
                </a:solidFill>
              </a:defRPr>
            </a:lvl6pPr>
            <a:lvl7pPr marL="2797140" indent="0" algn="ctr">
              <a:buNone/>
              <a:defRPr>
                <a:solidFill>
                  <a:schemeClr val="tx1">
                    <a:tint val="75000"/>
                  </a:schemeClr>
                </a:solidFill>
              </a:defRPr>
            </a:lvl7pPr>
            <a:lvl8pPr marL="3263330" indent="0" algn="ctr">
              <a:buNone/>
              <a:defRPr>
                <a:solidFill>
                  <a:schemeClr val="tx1">
                    <a:tint val="75000"/>
                  </a:schemeClr>
                </a:solidFill>
              </a:defRPr>
            </a:lvl8pPr>
            <a:lvl9pPr marL="372952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870104" y="2178570"/>
            <a:ext cx="3570222"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2170838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11679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70"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a:solidFill>
                <a:srgbClr val="FFFFFF"/>
              </a:solidFill>
            </a:endParaRPr>
          </a:p>
        </p:txBody>
      </p:sp>
    </p:spTree>
    <p:extLst>
      <p:ext uri="{BB962C8B-B14F-4D97-AF65-F5344CB8AC3E}">
        <p14:creationId xmlns:p14="http://schemas.microsoft.com/office/powerpoint/2010/main" val="14782023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5" y="6240429"/>
            <a:ext cx="1280587" cy="274320"/>
          </a:xfrm>
          <a:prstGeom prst="rect">
            <a:avLst/>
          </a:prstGeom>
        </p:spPr>
      </p:pic>
    </p:spTree>
    <p:extLst>
      <p:ext uri="{BB962C8B-B14F-4D97-AF65-F5344CB8AC3E}">
        <p14:creationId xmlns:p14="http://schemas.microsoft.com/office/powerpoint/2010/main" val="2494898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4582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52033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542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8245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648472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466117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3"/>
            <a:ext cx="10056812" cy="1015663"/>
          </a:xfrm>
          <a:noFill/>
        </p:spPr>
        <p:txBody>
          <a:bodyPr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9"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2"/>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482329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850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82156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708324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438651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25787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133742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a:solidFill>
                <a:srgbClr val="FFFFFF"/>
              </a:solidFill>
            </a:endParaRPr>
          </a:p>
        </p:txBody>
      </p:sp>
    </p:spTree>
    <p:extLst>
      <p:ext uri="{BB962C8B-B14F-4D97-AF65-F5344CB8AC3E}">
        <p14:creationId xmlns:p14="http://schemas.microsoft.com/office/powerpoint/2010/main" val="291949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a:solidFill>
                <a:srgbClr val="FFFFFF"/>
              </a:solidFill>
            </a:endParaRPr>
          </a:p>
        </p:txBody>
      </p:sp>
    </p:spTree>
    <p:extLst>
      <p:ext uri="{BB962C8B-B14F-4D97-AF65-F5344CB8AC3E}">
        <p14:creationId xmlns:p14="http://schemas.microsoft.com/office/powerpoint/2010/main" val="170760220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a:solidFill>
                <a:srgbClr val="FFFFFF"/>
              </a:solidFill>
            </a:endParaRPr>
          </a:p>
        </p:txBody>
      </p:sp>
    </p:spTree>
    <p:extLst>
      <p:ext uri="{BB962C8B-B14F-4D97-AF65-F5344CB8AC3E}">
        <p14:creationId xmlns:p14="http://schemas.microsoft.com/office/powerpoint/2010/main" val="36144404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a:solidFill>
                <a:srgbClr val="333333"/>
              </a:solidFill>
            </a:endParaRPr>
          </a:p>
        </p:txBody>
      </p:sp>
    </p:spTree>
    <p:extLst>
      <p:ext uri="{BB962C8B-B14F-4D97-AF65-F5344CB8AC3E}">
        <p14:creationId xmlns:p14="http://schemas.microsoft.com/office/powerpoint/2010/main" val="1072405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918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3608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5476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893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4163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0"/>
            <a:ext cx="3291840" cy="705836"/>
          </a:xfrm>
          <a:prstGeom prst="rect">
            <a:avLst/>
          </a:prstGeom>
        </p:spPr>
      </p:pic>
    </p:spTree>
    <p:extLst>
      <p:ext uri="{BB962C8B-B14F-4D97-AF65-F5344CB8AC3E}">
        <p14:creationId xmlns:p14="http://schemas.microsoft.com/office/powerpoint/2010/main" val="427966669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510083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10" y="6482891"/>
            <a:ext cx="2798207" cy="372394"/>
          </a:xfrm>
          <a:prstGeom prst="rect">
            <a:avLst/>
          </a:prstGeom>
        </p:spPr>
        <p:txBody>
          <a:bodyPr/>
          <a:lstStyle/>
          <a:p>
            <a:pPr defTabSz="932384"/>
            <a:fld id="{9AAD0FE5-47C4-46FC-B421-E2D3ED8258F4}" type="datetimeFigureOut">
              <a:rPr lang="en-US" smtClean="0">
                <a:solidFill>
                  <a:srgbClr val="FFFFFF"/>
                </a:solidFill>
              </a:rPr>
              <a:pPr defTabSz="932384"/>
              <a:t>6/3/2016</a:t>
            </a:fld>
            <a:endParaRPr lang="en-US">
              <a:solidFill>
                <a:srgbClr val="FFFFFF"/>
              </a:solidFill>
            </a:endParaRPr>
          </a:p>
        </p:txBody>
      </p:sp>
      <p:sp>
        <p:nvSpPr>
          <p:cNvPr id="3" name="Footer Placeholder 2"/>
          <p:cNvSpPr>
            <a:spLocks noGrp="1"/>
          </p:cNvSpPr>
          <p:nvPr>
            <p:ph type="ftr" sz="quarter" idx="11"/>
          </p:nvPr>
        </p:nvSpPr>
        <p:spPr>
          <a:xfrm>
            <a:off x="4119583" y="6482891"/>
            <a:ext cx="4197310" cy="372394"/>
          </a:xfrm>
          <a:prstGeom prst="rect">
            <a:avLst/>
          </a:prstGeom>
        </p:spPr>
        <p:txBody>
          <a:bodyPr/>
          <a:lstStyle/>
          <a:p>
            <a:pPr defTabSz="932384"/>
            <a:endParaRPr lang="en-US">
              <a:solidFill>
                <a:srgbClr val="FFFFFF"/>
              </a:solidFill>
            </a:endParaRPr>
          </a:p>
        </p:txBody>
      </p:sp>
      <p:sp>
        <p:nvSpPr>
          <p:cNvPr id="4" name="Slide Number Placeholder 3"/>
          <p:cNvSpPr>
            <a:spLocks noGrp="1"/>
          </p:cNvSpPr>
          <p:nvPr>
            <p:ph type="sldNum" sz="quarter" idx="12"/>
          </p:nvPr>
        </p:nvSpPr>
        <p:spPr>
          <a:xfrm>
            <a:off x="8783260" y="6482891"/>
            <a:ext cx="2798207" cy="372394"/>
          </a:xfrm>
          <a:prstGeom prst="rect">
            <a:avLst/>
          </a:prstGeom>
        </p:spPr>
        <p:txBody>
          <a:bodyPr/>
          <a:lstStyle/>
          <a:p>
            <a:pPr defTabSz="932384"/>
            <a:fld id="{7F4BE8D0-8C10-430C-83AF-D2FA413D68AB}" type="slidenum">
              <a:rPr lang="en-US" smtClean="0">
                <a:solidFill>
                  <a:srgbClr val="FFFFFF"/>
                </a:solidFill>
              </a:rPr>
              <a:pPr defTabSz="932384"/>
              <a:t>‹#›</a:t>
            </a:fld>
            <a:endParaRPr lang="en-US">
              <a:solidFill>
                <a:srgbClr val="FFFFFF"/>
              </a:solidFill>
            </a:endParaRPr>
          </a:p>
        </p:txBody>
      </p:sp>
    </p:spTree>
    <p:extLst>
      <p:ext uri="{BB962C8B-B14F-4D97-AF65-F5344CB8AC3E}">
        <p14:creationId xmlns:p14="http://schemas.microsoft.com/office/powerpoint/2010/main" val="29039388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5" y="0"/>
            <a:ext cx="12451591" cy="7007994"/>
          </a:xfrm>
          <a:prstGeom prst="rect">
            <a:avLst/>
          </a:prstGeom>
        </p:spPr>
      </p:pic>
      <p:sp>
        <p:nvSpPr>
          <p:cNvPr id="31" name="Rectangle 30"/>
          <p:cNvSpPr/>
          <p:nvPr/>
        </p:nvSpPr>
        <p:spPr bwMode="auto">
          <a:xfrm>
            <a:off x="-15116" y="77721"/>
            <a:ext cx="12449621" cy="6961896"/>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8071" y="-41707"/>
            <a:ext cx="12528885" cy="1060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916036" y="43305"/>
            <a:ext cx="604406" cy="604406"/>
          </a:xfrm>
          <a:prstGeom prst="rect">
            <a:avLst/>
          </a:prstGeom>
        </p:spPr>
      </p:pic>
      <p:pic>
        <p:nvPicPr>
          <p:cNvPr id="30" name="Picture 29"/>
          <p:cNvPicPr>
            <a:picLocks noChangeAspect="1"/>
          </p:cNvPicPr>
          <p:nvPr/>
        </p:nvPicPr>
        <p:blipFill>
          <a:blip r:embed="rId4"/>
          <a:stretch>
            <a:fillRect/>
          </a:stretch>
        </p:blipFill>
        <p:spPr>
          <a:xfrm>
            <a:off x="2340337" y="2991710"/>
            <a:ext cx="7812068" cy="1423650"/>
          </a:xfrm>
          <a:prstGeom prst="rect">
            <a:avLst/>
          </a:prstGeom>
        </p:spPr>
      </p:pic>
      <p:sp>
        <p:nvSpPr>
          <p:cNvPr id="33" name="Rectangle 32"/>
          <p:cNvSpPr/>
          <p:nvPr/>
        </p:nvSpPr>
        <p:spPr bwMode="auto">
          <a:xfrm>
            <a:off x="-18071" y="6928349"/>
            <a:ext cx="12528885" cy="1060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34397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35917" y="6414479"/>
            <a:ext cx="1370036" cy="294324"/>
          </a:xfrm>
          <a:prstGeom prst="rect">
            <a:avLst/>
          </a:prstGeom>
        </p:spPr>
      </p:pic>
      <p:sp>
        <p:nvSpPr>
          <p:cNvPr id="9" name="Title 1"/>
          <p:cNvSpPr>
            <a:spLocks noGrp="1"/>
          </p:cNvSpPr>
          <p:nvPr>
            <p:ph type="title" hasCustomPrompt="1"/>
          </p:nvPr>
        </p:nvSpPr>
        <p:spPr bwMode="ltGray">
          <a:xfrm>
            <a:off x="274638" y="3040064"/>
            <a:ext cx="10972801" cy="1346549"/>
          </a:xfrm>
          <a:noFill/>
        </p:spPr>
        <p:txBody>
          <a:bodyPr lIns="146304" tIns="91440" rIns="146304" bIns="91440" anchor="t" anchorCtr="0"/>
          <a:lstStyle>
            <a:lvl1pPr>
              <a:lnSpc>
                <a:spcPct val="100000"/>
              </a:lnSpc>
              <a:defRPr sz="5399" spc="-100" baseline="0">
                <a:solidFill>
                  <a:schemeClr val="accent1"/>
                </a:soli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0" y="4389017"/>
            <a:ext cx="7315200" cy="2308646"/>
          </a:xfrm>
          <a:noFill/>
        </p:spPr>
        <p:txBody>
          <a:bodyPr lIns="182880" tIns="146304" rIns="182880" bIns="146304">
            <a:noAutofit/>
          </a:bodyPr>
          <a:lstStyle>
            <a:lvl1pPr marL="0" indent="0">
              <a:lnSpc>
                <a:spcPct val="100000"/>
              </a:lnSpc>
              <a:spcBef>
                <a:spcPts val="0"/>
              </a:spcBef>
              <a:buNone/>
              <a:defRPr sz="2200" spc="0" baseline="0">
                <a:solidFill>
                  <a:schemeClr val="accent1"/>
                </a:solidFill>
                <a:latin typeface="+mn-lt"/>
              </a:defRPr>
            </a:lvl1pPr>
          </a:lstStyle>
          <a:p>
            <a:pPr lvl="0"/>
            <a:r>
              <a:rPr lang="en-US" dirty="0"/>
              <a:t>Speaker Name</a:t>
            </a:r>
          </a:p>
        </p:txBody>
      </p:sp>
      <p:grpSp>
        <p:nvGrpSpPr>
          <p:cNvPr id="3" name="Group 4"/>
          <p:cNvGrpSpPr>
            <a:grpSpLocks noChangeAspect="1"/>
          </p:cNvGrpSpPr>
          <p:nvPr/>
        </p:nvGrpSpPr>
        <p:grpSpPr bwMode="auto">
          <a:xfrm>
            <a:off x="274638" y="449263"/>
            <a:ext cx="5436890" cy="201192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grpSp>
    </p:spTree>
    <p:extLst>
      <p:ext uri="{BB962C8B-B14F-4D97-AF65-F5344CB8AC3E}">
        <p14:creationId xmlns:p14="http://schemas.microsoft.com/office/powerpoint/2010/main" val="1991530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7665507" cy="2770454"/>
          </a:xfrm>
          <a:noFill/>
        </p:spPr>
        <p:txBody>
          <a:bodyPr tIns="91440" bIns="91440" anchor="t" anchorCtr="0"/>
          <a:lstStyle>
            <a:lvl1pPr>
              <a:defRPr sz="7198" spc="-100" baseline="0">
                <a:gradFill>
                  <a:gsLst>
                    <a:gs pos="5833">
                      <a:schemeClr val="accent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50094" y="4266810"/>
            <a:ext cx="10058401" cy="1829593"/>
          </a:xfrm>
          <a:noFill/>
        </p:spPr>
        <p:txBody>
          <a:bodyPr lIns="146304" tIns="91440" rIns="146304" bIns="91440">
            <a:noAutofit/>
          </a:bodyPr>
          <a:lstStyle>
            <a:lvl1pPr marL="0" indent="0">
              <a:spcBef>
                <a:spcPts val="0"/>
              </a:spcBef>
              <a:buNone/>
              <a:defRPr sz="2400" spc="0" baseline="0">
                <a:gradFill>
                  <a:gsLst>
                    <a:gs pos="0">
                      <a:schemeClr val="tx1"/>
                    </a:gs>
                    <a:gs pos="100000">
                      <a:schemeClr val="accent1"/>
                    </a:gs>
                  </a:gsLst>
                  <a:lin ang="5400000" scaled="0"/>
                </a:gradFill>
                <a:latin typeface="+mn-lt"/>
              </a:defRPr>
            </a:lvl1pPr>
          </a:lstStyle>
          <a:p>
            <a:pPr lvl="0"/>
            <a:r>
              <a:rPr lang="en-US" dirty="0"/>
              <a:t>Speaker Name</a:t>
            </a:r>
          </a:p>
        </p:txBody>
      </p:sp>
      <p:grpSp>
        <p:nvGrpSpPr>
          <p:cNvPr id="35" name="Group 34"/>
          <p:cNvGrpSpPr/>
          <p:nvPr/>
        </p:nvGrpSpPr>
        <p:grpSpPr>
          <a:xfrm>
            <a:off x="646779" y="2126120"/>
            <a:ext cx="1838304" cy="2561989"/>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grpSp>
    </p:spTree>
    <p:extLst>
      <p:ext uri="{BB962C8B-B14F-4D97-AF65-F5344CB8AC3E}">
        <p14:creationId xmlns:p14="http://schemas.microsoft.com/office/powerpoint/2010/main" val="6732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7665507" cy="2770454"/>
          </a:xfrm>
          <a:noFill/>
        </p:spPr>
        <p:txBody>
          <a:bodyPr tIns="91440" bIns="91440" anchor="t" anchorCtr="0"/>
          <a:lstStyle>
            <a:lvl1pPr>
              <a:defRPr sz="7198" spc="-100" baseline="0">
                <a:gradFill>
                  <a:gsLst>
                    <a:gs pos="1250">
                      <a:schemeClr val="bg1"/>
                    </a:gs>
                    <a:gs pos="100000">
                      <a:schemeClr val="bg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50094" y="4266810"/>
            <a:ext cx="10058401" cy="1829593"/>
          </a:xfrm>
          <a:noFill/>
        </p:spPr>
        <p:txBody>
          <a:bodyPr lIns="146304" tIns="91440" rIns="146304" bIns="91440">
            <a:noAutofit/>
          </a:bodyPr>
          <a:lstStyle>
            <a:lvl1pPr marL="0" indent="0">
              <a:spcBef>
                <a:spcPts val="0"/>
              </a:spcBef>
              <a:buNone/>
              <a:defRPr sz="2400" spc="0" baseline="0">
                <a:gradFill>
                  <a:gsLst>
                    <a:gs pos="1250">
                      <a:schemeClr val="bg1"/>
                    </a:gs>
                    <a:gs pos="100000">
                      <a:schemeClr val="bg1"/>
                    </a:gs>
                  </a:gsLst>
                  <a:lin ang="5400000" scaled="0"/>
                </a:gradFill>
                <a:latin typeface="+mn-lt"/>
              </a:defRPr>
            </a:lvl1pPr>
          </a:lstStyle>
          <a:p>
            <a:pPr lvl="0"/>
            <a:r>
              <a:rPr lang="en-US" dirty="0"/>
              <a:t>Speaker Name</a:t>
            </a:r>
          </a:p>
        </p:txBody>
      </p:sp>
      <p:grpSp>
        <p:nvGrpSpPr>
          <p:cNvPr id="35" name="Group 34"/>
          <p:cNvGrpSpPr/>
          <p:nvPr/>
        </p:nvGrpSpPr>
        <p:grpSpPr>
          <a:xfrm>
            <a:off x="646779" y="2126120"/>
            <a:ext cx="1838304" cy="2561989"/>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grpSp>
    </p:spTree>
    <p:extLst>
      <p:ext uri="{BB962C8B-B14F-4D97-AF65-F5344CB8AC3E}">
        <p14:creationId xmlns:p14="http://schemas.microsoft.com/office/powerpoint/2010/main" val="228689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4483" y="2719635"/>
            <a:ext cx="13075920" cy="1831975"/>
          </a:xfrm>
          <a:noFill/>
        </p:spPr>
        <p:txBody>
          <a:bodyPr tIns="91440" bIns="91440" anchor="t" anchorCtr="0"/>
          <a:lstStyle>
            <a:lvl1pPr>
              <a:defRPr sz="9598"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p:nvPicPr>
        <p:blipFill>
          <a:blip r:embed="rId2"/>
          <a:stretch>
            <a:fillRect/>
          </a:stretch>
        </p:blipFill>
        <p:spPr>
          <a:xfrm>
            <a:off x="-5485" y="2973345"/>
            <a:ext cx="915486" cy="915484"/>
          </a:xfrm>
          <a:prstGeom prst="rect">
            <a:avLst/>
          </a:prstGeom>
        </p:spPr>
      </p:pic>
      <p:sp>
        <p:nvSpPr>
          <p:cNvPr id="4" name="Rectangle 3"/>
          <p:cNvSpPr/>
          <p:nvPr/>
        </p:nvSpPr>
        <p:spPr bwMode="auto">
          <a:xfrm>
            <a:off x="-46204" y="-720341"/>
            <a:ext cx="12528885" cy="1764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851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 y="2973346"/>
            <a:ext cx="916030" cy="915484"/>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2" name="Title 1"/>
          <p:cNvSpPr>
            <a:spLocks noGrp="1"/>
          </p:cNvSpPr>
          <p:nvPr>
            <p:ph type="title" hasCustomPrompt="1"/>
          </p:nvPr>
        </p:nvSpPr>
        <p:spPr>
          <a:xfrm>
            <a:off x="1874483" y="2719635"/>
            <a:ext cx="13075920" cy="1831975"/>
          </a:xfrm>
          <a:noFill/>
        </p:spPr>
        <p:txBody>
          <a:bodyPr tIns="91440" bIns="91440" anchor="t" anchorCtr="0"/>
          <a:lstStyle>
            <a:lvl1pPr>
              <a:defRPr sz="9598" spc="-100" baseline="0">
                <a:gradFill>
                  <a:gsLst>
                    <a:gs pos="100000">
                      <a:schemeClr val="accent1"/>
                    </a:gs>
                    <a:gs pos="0">
                      <a:schemeClr val="bg1"/>
                    </a:gs>
                  </a:gsLst>
                  <a:lin ang="5400000" scaled="0"/>
                </a:gradFill>
              </a:defRPr>
            </a:lvl1pPr>
          </a:lstStyle>
          <a:p>
            <a:r>
              <a:rPr lang="en-US" dirty="0"/>
              <a:t>Section title</a:t>
            </a:r>
          </a:p>
        </p:txBody>
      </p:sp>
      <p:sp>
        <p:nvSpPr>
          <p:cNvPr id="4" name="Rectangle 3"/>
          <p:cNvSpPr/>
          <p:nvPr/>
        </p:nvSpPr>
        <p:spPr bwMode="auto">
          <a:xfrm>
            <a:off x="-46204" y="-720341"/>
            <a:ext cx="12528885" cy="1764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8635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a:prstGeom prst="rect">
            <a:avLst/>
          </a:prstGeom>
        </p:spPr>
        <p:txBody>
          <a:bodyPr/>
          <a:lstStyle>
            <a:lvl1pPr>
              <a:defRPr sz="7198" baseline="0">
                <a:gradFill>
                  <a:gsLst>
                    <a:gs pos="1250">
                      <a:schemeClr val="accent2"/>
                    </a:gs>
                    <a:gs pos="100000">
                      <a:schemeClr val="accent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tile tx="-190500" ty="0" sx="75000" sy="75000" flip="none" algn="tl"/>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7333890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6685" y="1452117"/>
            <a:ext cx="11887200" cy="1969770"/>
          </a:xfrm>
        </p:spPr>
        <p:txBody>
          <a:bodyPr lIns="182880" tIns="146304" rIns="182880" bIns="146304"/>
          <a:lstStyle>
            <a:lvl1pPr marL="0" indent="0">
              <a:buNone/>
              <a:defRPr sz="2800">
                <a:gradFill>
                  <a:gsLst>
                    <a:gs pos="1250">
                      <a:schemeClr val="accent1"/>
                    </a:gs>
                    <a:gs pos="99000">
                      <a:schemeClr val="accent1"/>
                    </a:gs>
                  </a:gsLst>
                  <a:lin ang="5400000" scaled="0"/>
                </a:gradFill>
                <a:latin typeface="+mn-lt"/>
              </a:defRPr>
            </a:lvl1pPr>
            <a:lvl2pPr marL="283410" indent="-283410">
              <a:buClr>
                <a:schemeClr val="tx1"/>
              </a:buClr>
              <a:buFont typeface="Wingdings" panose="05000000000000000000" pitchFamily="2" charset="2"/>
              <a:buChar char="§"/>
              <a:defRPr lang="en-US" sz="2000" kern="1200" spc="0" baseline="0" dirty="0" smtClean="0">
                <a:gradFill>
                  <a:gsLst>
                    <a:gs pos="1250">
                      <a:schemeClr val="tx2"/>
                    </a:gs>
                    <a:gs pos="100000">
                      <a:schemeClr val="tx2"/>
                    </a:gs>
                  </a:gsLst>
                  <a:lin ang="5400000" scaled="0"/>
                </a:gradFill>
                <a:latin typeface="+mn-lt"/>
                <a:ea typeface="+mn-ea"/>
                <a:cs typeface="+mn-cs"/>
              </a:defRPr>
            </a:lvl2pPr>
            <a:lvl3pPr marL="530250" indent="-237698">
              <a:buFont typeface="Wingdings" panose="05000000000000000000" pitchFamily="2" charset="2"/>
              <a:buChar char="§"/>
              <a:defRPr sz="2000">
                <a:gradFill>
                  <a:gsLst>
                    <a:gs pos="1250">
                      <a:schemeClr val="tx2">
                        <a:lumMod val="60000"/>
                        <a:lumOff val="40000"/>
                      </a:schemeClr>
                    </a:gs>
                    <a:gs pos="100000">
                      <a:schemeClr val="tx2">
                        <a:lumMod val="60000"/>
                        <a:lumOff val="40000"/>
                      </a:schemeClr>
                    </a:gs>
                  </a:gsLst>
                  <a:lin ang="5400000" scaled="0"/>
                </a:gradFill>
              </a:defRPr>
            </a:lvl3pPr>
            <a:lvl4pPr marL="703952" indent="-164561">
              <a:buFont typeface="Wingdings" panose="05000000000000000000" pitchFamily="2" charset="2"/>
              <a:buChar char="§"/>
              <a:defRPr sz="1800">
                <a:gradFill>
                  <a:gsLst>
                    <a:gs pos="1250">
                      <a:schemeClr val="tx2">
                        <a:lumMod val="60000"/>
                        <a:lumOff val="40000"/>
                      </a:schemeClr>
                    </a:gs>
                    <a:gs pos="100000">
                      <a:schemeClr val="tx2">
                        <a:lumMod val="60000"/>
                        <a:lumOff val="40000"/>
                      </a:schemeClr>
                    </a:gs>
                  </a:gsLst>
                  <a:lin ang="5400000" scaled="0"/>
                </a:gradFill>
              </a:defRPr>
            </a:lvl4pPr>
            <a:lvl5pPr marL="877656" indent="-182845">
              <a:buFont typeface="Wingdings" panose="05000000000000000000" pitchFamily="2" charset="2"/>
              <a:buChar char="§"/>
              <a:defRPr sz="1800">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4"/>
          <p:cNvGrpSpPr>
            <a:grpSpLocks noChangeAspect="1"/>
          </p:cNvGrpSpPr>
          <p:nvPr/>
        </p:nvGrpSpPr>
        <p:grpSpPr bwMode="auto">
          <a:xfrm>
            <a:off x="10520363" y="6453189"/>
            <a:ext cx="1504950" cy="274637"/>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7"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8"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sp>
        <p:nvSpPr>
          <p:cNvPr id="19" name="Rectangle 18"/>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41973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455781"/>
            <a:ext cx="5486399" cy="1969770"/>
          </a:xfrm>
        </p:spPr>
        <p:txBody>
          <a:bodyPr wrap="square" lIns="182880" tIns="146304" rIns="182880" bIns="146304">
            <a:spAutoFit/>
          </a:bodyPr>
          <a:lstStyle>
            <a:lvl1pPr marL="0" indent="0">
              <a:spcBef>
                <a:spcPts val="1224"/>
              </a:spcBef>
              <a:buClr>
                <a:schemeClr val="tx1"/>
              </a:buClr>
              <a:buFont typeface="Wingdings" pitchFamily="2" charset="2"/>
              <a:buNone/>
              <a:defRPr sz="2800">
                <a:gradFill>
                  <a:gsLst>
                    <a:gs pos="1250">
                      <a:schemeClr val="accent1"/>
                    </a:gs>
                    <a:gs pos="99000">
                      <a:schemeClr val="accent1"/>
                    </a:gs>
                  </a:gsLst>
                  <a:lin ang="5400000" scaled="0"/>
                </a:gradFill>
                <a:latin typeface="+mn-lt"/>
              </a:defRPr>
            </a:lvl1pPr>
            <a:lvl2pPr marL="342834" indent="-342834">
              <a:buNone/>
              <a:defRPr lang="en-US" sz="2000" kern="1200" spc="0" baseline="0" dirty="0" smtClean="0">
                <a:gradFill>
                  <a:gsLst>
                    <a:gs pos="1250">
                      <a:schemeClr val="tx2"/>
                    </a:gs>
                    <a:gs pos="100000">
                      <a:schemeClr val="tx2"/>
                    </a:gs>
                  </a:gsLst>
                  <a:lin ang="5400000" scaled="0"/>
                </a:gradFill>
                <a:latin typeface="+mn-lt"/>
                <a:ea typeface="+mn-ea"/>
                <a:cs typeface="+mn-cs"/>
              </a:defRPr>
            </a:lvl2pPr>
            <a:lvl3pPr marL="635385" indent="-342834">
              <a:buNone/>
              <a:tabLst/>
              <a:defRPr lang="en-US" sz="200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25088" indent="-285695">
              <a:buNone/>
              <a:defRPr lang="en-US" sz="180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80505" indent="-285695">
              <a:buNone/>
              <a:tabLst/>
              <a:defRPr lang="en-US" sz="1800"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455781"/>
            <a:ext cx="5486399" cy="1969770"/>
          </a:xfrm>
        </p:spPr>
        <p:txBody>
          <a:bodyPr wrap="square" lIns="182880" tIns="146304" rIns="182880" bIns="146304">
            <a:spAutoFit/>
          </a:bodyPr>
          <a:lstStyle>
            <a:lvl1pPr marL="0" indent="0">
              <a:spcBef>
                <a:spcPts val="1224"/>
              </a:spcBef>
              <a:buClr>
                <a:schemeClr val="tx1"/>
              </a:buClr>
              <a:buFont typeface="Wingdings" pitchFamily="2" charset="2"/>
              <a:buNone/>
              <a:defRPr sz="2800">
                <a:gradFill>
                  <a:gsLst>
                    <a:gs pos="1250">
                      <a:schemeClr val="accent1"/>
                    </a:gs>
                    <a:gs pos="99000">
                      <a:schemeClr val="accent1"/>
                    </a:gs>
                  </a:gsLst>
                  <a:lin ang="5400000" scaled="0"/>
                </a:gradFill>
                <a:latin typeface="+mn-lt"/>
              </a:defRPr>
            </a:lvl1pPr>
            <a:lvl2pPr marL="342834" indent="-342834">
              <a:buNone/>
              <a:defRPr lang="en-US" sz="2000" kern="1200" spc="0" baseline="0" dirty="0" smtClean="0">
                <a:gradFill>
                  <a:gsLst>
                    <a:gs pos="1250">
                      <a:schemeClr val="tx2"/>
                    </a:gs>
                    <a:gs pos="100000">
                      <a:schemeClr val="tx2"/>
                    </a:gs>
                  </a:gsLst>
                  <a:lin ang="5400000" scaled="0"/>
                </a:gradFill>
                <a:latin typeface="+mn-lt"/>
                <a:ea typeface="+mn-ea"/>
                <a:cs typeface="+mn-cs"/>
              </a:defRPr>
            </a:lvl2pPr>
            <a:lvl3pPr marL="635385" indent="-342834">
              <a:buNone/>
              <a:tabLst/>
              <a:defRPr lang="en-US" sz="200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25088" indent="-285695">
              <a:buNone/>
              <a:defRPr lang="en-US" sz="180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80505" indent="-285695">
              <a:buNone/>
              <a:tabLst/>
              <a:defRPr lang="en-US" sz="1800"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p:cNvGrpSpPr>
            <a:grpSpLocks noChangeAspect="1"/>
          </p:cNvGrpSpPr>
          <p:nvPr/>
        </p:nvGrpSpPr>
        <p:grpSpPr bwMode="auto">
          <a:xfrm>
            <a:off x="10520363" y="6453189"/>
            <a:ext cx="1504950" cy="274637"/>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8"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9"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grpSp>
        <p:nvGrpSpPr>
          <p:cNvPr id="21" name="Group 4"/>
          <p:cNvGrpSpPr>
            <a:grpSpLocks noChangeAspect="1"/>
          </p:cNvGrpSpPr>
          <p:nvPr/>
        </p:nvGrpSpPr>
        <p:grpSpPr bwMode="auto">
          <a:xfrm>
            <a:off x="12991234" y="429236"/>
            <a:ext cx="1203851" cy="1203133"/>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grpSp>
      <p:sp>
        <p:nvSpPr>
          <p:cNvPr id="28" name="Rectangle 27"/>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7864477"/>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446538"/>
            <a:ext cx="5486399" cy="1969770"/>
          </a:xfrm>
        </p:spPr>
        <p:txBody>
          <a:bodyPr wrap="square" lIns="182880" tIns="146304" rIns="182880" bIns="146304">
            <a:spAutoFit/>
          </a:bodyPr>
          <a:lstStyle>
            <a:lvl1pPr marL="0" indent="0">
              <a:spcBef>
                <a:spcPts val="1224"/>
              </a:spcBef>
              <a:buClr>
                <a:schemeClr val="tx1"/>
              </a:buClr>
              <a:buFont typeface="Wingdings" pitchFamily="2" charset="2"/>
              <a:buNone/>
              <a:defRPr sz="2800">
                <a:latin typeface="+mn-lt"/>
              </a:defRPr>
            </a:lvl1pPr>
            <a:lvl2pPr marL="0" indent="0">
              <a:buNone/>
              <a:defRPr sz="2000">
                <a:gradFill>
                  <a:gsLst>
                    <a:gs pos="1250">
                      <a:schemeClr val="tx2"/>
                    </a:gs>
                    <a:gs pos="100000">
                      <a:schemeClr val="tx2"/>
                    </a:gs>
                  </a:gsLst>
                  <a:lin ang="5400000" scaled="0"/>
                </a:gradFill>
              </a:defRPr>
            </a:lvl2pPr>
            <a:lvl3pPr marL="231730" indent="0">
              <a:buNone/>
              <a:tabLst/>
              <a:defRPr sz="2000">
                <a:gradFill>
                  <a:gsLst>
                    <a:gs pos="1250">
                      <a:schemeClr val="tx2">
                        <a:lumMod val="60000"/>
                        <a:lumOff val="40000"/>
                      </a:schemeClr>
                    </a:gs>
                    <a:gs pos="100000">
                      <a:schemeClr val="tx2">
                        <a:lumMod val="60000"/>
                        <a:lumOff val="40000"/>
                      </a:schemeClr>
                    </a:gs>
                  </a:gsLst>
                  <a:lin ang="5400000" scaled="0"/>
                </a:gradFill>
              </a:defRPr>
            </a:lvl3pPr>
            <a:lvl4pPr marL="460287" indent="0">
              <a:buNone/>
              <a:defRPr sz="1800">
                <a:gradFill>
                  <a:gsLst>
                    <a:gs pos="1250">
                      <a:schemeClr val="tx2">
                        <a:lumMod val="60000"/>
                        <a:lumOff val="40000"/>
                      </a:schemeClr>
                    </a:gs>
                    <a:gs pos="100000">
                      <a:schemeClr val="tx2">
                        <a:lumMod val="60000"/>
                        <a:lumOff val="40000"/>
                      </a:schemeClr>
                    </a:gs>
                  </a:gsLst>
                  <a:lin ang="5400000" scaled="0"/>
                </a:gradFill>
              </a:defRPr>
            </a:lvl4pPr>
            <a:lvl5pPr marL="685669" indent="0">
              <a:buNone/>
              <a:tabLst/>
              <a:defRPr sz="1800">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446538"/>
            <a:ext cx="5486399" cy="2398224"/>
          </a:xfrm>
        </p:spPr>
        <p:txBody>
          <a:bodyPr wrap="square" lIns="182880" tIns="146304" rIns="182880" bIns="146304">
            <a:spAutoFit/>
          </a:bodyPr>
          <a:lstStyle>
            <a:lvl1pPr marL="0" indent="0">
              <a:spcBef>
                <a:spcPts val="1224"/>
              </a:spcBef>
              <a:buClr>
                <a:schemeClr val="tx1"/>
              </a:buClr>
              <a:buFont typeface="Wingdings" pitchFamily="2" charset="2"/>
              <a:buNone/>
              <a:defRPr lang="en-US" sz="2800"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2000" kern="1200" spc="0" baseline="0" dirty="0" smtClean="0">
                <a:gradFill>
                  <a:gsLst>
                    <a:gs pos="1250">
                      <a:schemeClr val="tx2"/>
                    </a:gs>
                    <a:gs pos="100000">
                      <a:schemeClr val="tx2"/>
                    </a:gs>
                  </a:gsLst>
                  <a:lin ang="5400000" scaled="0"/>
                </a:gradFill>
                <a:latin typeface="+mn-lt"/>
                <a:ea typeface="+mn-ea"/>
                <a:cs typeface="+mn-cs"/>
              </a:defRPr>
            </a:lvl2pPr>
            <a:lvl3pPr marL="231730" indent="0">
              <a:buNone/>
              <a:tabLst/>
              <a:defRPr sz="2000">
                <a:gradFill>
                  <a:gsLst>
                    <a:gs pos="1250">
                      <a:schemeClr val="tx2">
                        <a:lumMod val="60000"/>
                        <a:lumOff val="40000"/>
                      </a:schemeClr>
                    </a:gs>
                    <a:gs pos="100000">
                      <a:schemeClr val="tx2">
                        <a:lumMod val="60000"/>
                        <a:lumOff val="40000"/>
                      </a:schemeClr>
                    </a:gs>
                  </a:gsLst>
                  <a:lin ang="5400000" scaled="0"/>
                </a:gradFill>
              </a:defRPr>
            </a:lvl3pPr>
            <a:lvl4pPr marL="460287" indent="0">
              <a:buNone/>
              <a:defRPr sz="1800">
                <a:gradFill>
                  <a:gsLst>
                    <a:gs pos="1250">
                      <a:schemeClr val="tx2">
                        <a:lumMod val="60000"/>
                        <a:lumOff val="40000"/>
                      </a:schemeClr>
                    </a:gs>
                    <a:gs pos="100000">
                      <a:schemeClr val="tx2">
                        <a:lumMod val="60000"/>
                        <a:lumOff val="40000"/>
                      </a:schemeClr>
                    </a:gs>
                  </a:gsLst>
                  <a:lin ang="5400000" scaled="0"/>
                </a:gradFill>
              </a:defRPr>
            </a:lvl4pPr>
            <a:lvl5pPr marL="685669" indent="0">
              <a:buNone/>
              <a:tabLst/>
              <a:defRPr sz="1800">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32563"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Edit Master text styles</a:t>
            </a:r>
          </a:p>
          <a:p>
            <a:pPr marL="0" marR="0" lvl="1" indent="0" algn="l" defTabSz="932563"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Second level</a:t>
            </a:r>
          </a:p>
          <a:p>
            <a:pPr marL="0" marR="0" lvl="2" indent="0" algn="l" defTabSz="932563"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Third level</a:t>
            </a:r>
          </a:p>
          <a:p>
            <a:pPr marL="0" marR="0" lvl="3" indent="0" algn="l" defTabSz="932563"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Fourth level</a:t>
            </a:r>
          </a:p>
          <a:p>
            <a:pPr marL="0" marR="0" lvl="4" indent="0" algn="l" defTabSz="932563"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Fifth level</a:t>
            </a:r>
            <a:endParaRPr lang="en-US" dirty="0"/>
          </a:p>
        </p:txBody>
      </p:sp>
      <p:grpSp>
        <p:nvGrpSpPr>
          <p:cNvPr id="6" name="Group 4"/>
          <p:cNvGrpSpPr>
            <a:grpSpLocks noChangeAspect="1"/>
          </p:cNvGrpSpPr>
          <p:nvPr/>
        </p:nvGrpSpPr>
        <p:grpSpPr bwMode="auto">
          <a:xfrm>
            <a:off x="10520363" y="6453189"/>
            <a:ext cx="1504950" cy="274637"/>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8"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9"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sp>
        <p:nvSpPr>
          <p:cNvPr id="29" name="Rectangle 28"/>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1511326"/>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4"/>
          <p:cNvGrpSpPr>
            <a:grpSpLocks noChangeAspect="1"/>
          </p:cNvGrpSpPr>
          <p:nvPr/>
        </p:nvGrpSpPr>
        <p:grpSpPr bwMode="auto">
          <a:xfrm>
            <a:off x="10520363" y="6453189"/>
            <a:ext cx="1504950" cy="274637"/>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6"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sp>
        <p:nvSpPr>
          <p:cNvPr id="20" name="Rectangle 19"/>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973054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p:nvGrpSpPr>
        <p:grpSpPr bwMode="auto">
          <a:xfrm>
            <a:off x="10520363" y="6453189"/>
            <a:ext cx="1504950" cy="274637"/>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6"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sp>
        <p:nvSpPr>
          <p:cNvPr id="19" name="Text Placeholder 18"/>
          <p:cNvSpPr>
            <a:spLocks noGrp="1"/>
          </p:cNvSpPr>
          <p:nvPr>
            <p:ph type="body" sz="quarter" idx="10" hasCustomPrompt="1"/>
          </p:nvPr>
        </p:nvSpPr>
        <p:spPr>
          <a:xfrm>
            <a:off x="274639" y="1035779"/>
            <a:ext cx="11888787" cy="683264"/>
          </a:xfrm>
        </p:spPr>
        <p:txBody>
          <a:bodyPr/>
          <a:lstStyle>
            <a:lvl1pPr marL="0" indent="0">
              <a:buNone/>
              <a:defRPr sz="3599" baseline="0"/>
            </a:lvl1pPr>
          </a:lstStyle>
          <a:p>
            <a:pPr lvl="0"/>
            <a:r>
              <a:rPr lang="en-US" dirty="0"/>
              <a:t>Click to enter subtitle</a:t>
            </a:r>
          </a:p>
        </p:txBody>
      </p:sp>
      <p:sp>
        <p:nvSpPr>
          <p:cNvPr id="28" name="Rectangle 27"/>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852594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p:nvGrpSpPr>
        <p:grpSpPr bwMode="auto">
          <a:xfrm>
            <a:off x="10520363" y="6453189"/>
            <a:ext cx="1504950" cy="274637"/>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BCF2"/>
                </a:solidFill>
              </a:endParaRPr>
            </a:p>
          </p:txBody>
        </p:sp>
        <p:sp>
          <p:nvSpPr>
            <p:cNvPr id="15" name="Rectangle 15"/>
            <p:cNvSpPr>
              <a:spLocks noChangeArrowheads="1"/>
            </p:cNvSpPr>
            <p:nvPr userDrawn="1"/>
          </p:nvSpPr>
          <p:spPr bwMode="auto">
            <a:xfrm>
              <a:off x="7342" y="4139"/>
              <a:ext cx="2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a:solidFill>
                    <a:srgbClr val="FFFFFF"/>
                  </a:solidFill>
                  <a:latin typeface="Myriad Pro" panose="020B0503030403020204" pitchFamily="34" charset="0"/>
                </a:rPr>
                <a:t>T</a:t>
              </a:r>
              <a:endParaRPr lang="en-US" altLang="en-US" sz="1800">
                <a:solidFill>
                  <a:srgbClr val="00BCF2"/>
                </a:solidFill>
              </a:endParaRPr>
            </a:p>
          </p:txBody>
        </p:sp>
        <p:sp>
          <p:nvSpPr>
            <p:cNvPr id="16" name="Rectangle 16"/>
            <p:cNvSpPr>
              <a:spLocks noChangeArrowheads="1"/>
            </p:cNvSpPr>
            <p:nvPr userDrawn="1"/>
          </p:nvSpPr>
          <p:spPr bwMode="auto">
            <a:xfrm>
              <a:off x="7375" y="4139"/>
              <a:ext cx="9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r>
                <a:rPr lang="en-US" altLang="en-US" sz="900" dirty="0">
                  <a:solidFill>
                    <a:srgbClr val="FFFFFF"/>
                  </a:solidFill>
                  <a:latin typeface="Myriad Pro" panose="020B0503030403020204" pitchFamily="34" charset="0"/>
                </a:rPr>
                <a:t>OUR</a:t>
              </a:r>
              <a:endParaRPr lang="en-US" altLang="en-US" sz="1800" dirty="0">
                <a:solidFill>
                  <a:srgbClr val="00BCF2"/>
                </a:solidFill>
              </a:endParaRPr>
            </a:p>
          </p:txBody>
        </p:sp>
      </p:grpSp>
      <p:sp>
        <p:nvSpPr>
          <p:cNvPr id="19" name="Text Placeholder 18"/>
          <p:cNvSpPr>
            <a:spLocks noGrp="1"/>
          </p:cNvSpPr>
          <p:nvPr>
            <p:ph type="body" sz="quarter" idx="10" hasCustomPrompt="1"/>
          </p:nvPr>
        </p:nvSpPr>
        <p:spPr>
          <a:xfrm>
            <a:off x="274639" y="1035779"/>
            <a:ext cx="11888787" cy="683264"/>
          </a:xfrm>
        </p:spPr>
        <p:txBody>
          <a:bodyPr/>
          <a:lstStyle>
            <a:lvl1pPr marL="0" indent="0">
              <a:buNone/>
              <a:defRPr sz="3599" baseline="0"/>
            </a:lvl1pPr>
          </a:lstStyle>
          <a:p>
            <a:pPr lvl="0"/>
            <a:r>
              <a:rPr lang="en-US" dirty="0"/>
              <a:t>Click to enter subtitle</a:t>
            </a:r>
          </a:p>
        </p:txBody>
      </p:sp>
      <p:sp>
        <p:nvSpPr>
          <p:cNvPr id="28" name="Rectangle 27"/>
          <p:cNvSpPr/>
          <p:nvPr/>
        </p:nvSpPr>
        <p:spPr bwMode="ltGray">
          <a:xfrm>
            <a:off x="0" y="1"/>
            <a:ext cx="12436475" cy="69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74639" y="2125663"/>
            <a:ext cx="11887200" cy="1969770"/>
          </a:xfrm>
        </p:spPr>
        <p:txBody>
          <a:bodyPr lIns="182880" tIns="146304" rIns="182880" bIns="146304"/>
          <a:lstStyle>
            <a:lvl1pPr marL="0" indent="0">
              <a:buNone/>
              <a:defRPr sz="2800">
                <a:gradFill>
                  <a:gsLst>
                    <a:gs pos="1250">
                      <a:schemeClr val="accent1"/>
                    </a:gs>
                    <a:gs pos="99000">
                      <a:schemeClr val="accent1"/>
                    </a:gs>
                  </a:gsLst>
                  <a:lin ang="5400000" scaled="0"/>
                </a:gradFill>
                <a:latin typeface="+mn-lt"/>
              </a:defRPr>
            </a:lvl1pPr>
            <a:lvl2pPr marL="283410" indent="-283410">
              <a:buClr>
                <a:schemeClr val="tx2"/>
              </a:buClr>
              <a:buFont typeface="Wingdings" panose="05000000000000000000" pitchFamily="2" charset="2"/>
              <a:buChar char="§"/>
              <a:defRPr sz="2000">
                <a:gradFill>
                  <a:gsLst>
                    <a:gs pos="1250">
                      <a:schemeClr val="tx2"/>
                    </a:gs>
                    <a:gs pos="100000">
                      <a:schemeClr val="tx2"/>
                    </a:gs>
                  </a:gsLst>
                  <a:lin ang="5400000" scaled="0"/>
                </a:gradFill>
              </a:defRPr>
            </a:lvl2pPr>
            <a:lvl3pPr marL="530250" indent="-237698">
              <a:buFont typeface="Wingdings" panose="05000000000000000000" pitchFamily="2" charset="2"/>
              <a:buChar char="§"/>
              <a:defRPr sz="2000">
                <a:gradFill>
                  <a:gsLst>
                    <a:gs pos="1250">
                      <a:schemeClr val="tx2">
                        <a:lumMod val="60000"/>
                        <a:lumOff val="40000"/>
                      </a:schemeClr>
                    </a:gs>
                    <a:gs pos="100000">
                      <a:schemeClr val="tx2">
                        <a:lumMod val="60000"/>
                        <a:lumOff val="40000"/>
                      </a:schemeClr>
                    </a:gs>
                  </a:gsLst>
                  <a:lin ang="5400000" scaled="0"/>
                </a:gradFill>
              </a:defRPr>
            </a:lvl3pPr>
            <a:lvl4pPr marL="703952" indent="-164561">
              <a:buFont typeface="Wingdings" panose="05000000000000000000" pitchFamily="2" charset="2"/>
              <a:buChar char="§"/>
              <a:defRPr sz="1800">
                <a:gradFill>
                  <a:gsLst>
                    <a:gs pos="1250">
                      <a:schemeClr val="tx2">
                        <a:lumMod val="60000"/>
                        <a:lumOff val="40000"/>
                      </a:schemeClr>
                    </a:gs>
                    <a:gs pos="100000">
                      <a:schemeClr val="tx2">
                        <a:lumMod val="60000"/>
                        <a:lumOff val="40000"/>
                      </a:schemeClr>
                    </a:gs>
                  </a:gsLst>
                  <a:lin ang="5400000" scaled="0"/>
                </a:gradFill>
              </a:defRPr>
            </a:lvl4pPr>
            <a:lvl5pPr marL="877656" indent="-182845">
              <a:buFont typeface="Wingdings" panose="05000000000000000000" pitchFamily="2" charset="2"/>
              <a:buChar char="§"/>
              <a:defRPr sz="1800">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48169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085909"/>
            <a:ext cx="10058399" cy="917575"/>
          </a:xfrm>
          <a:prstGeom prst="rect">
            <a:avLst/>
          </a:prstGeom>
        </p:spPr>
        <p:txBody>
          <a:bodyPr/>
          <a:lstStyle>
            <a:lvl1pPr marL="282520" indent="-282520">
              <a:tabLst>
                <a:tab pos="282520" algn="l"/>
              </a:tabLst>
              <a:defRPr sz="5999" baseline="0">
                <a:gradFill>
                  <a:gsLst>
                    <a:gs pos="1250">
                      <a:schemeClr val="tx1"/>
                    </a:gs>
                    <a:gs pos="100000">
                      <a:schemeClr val="tx1"/>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8130601" y="5519260"/>
            <a:ext cx="3116837" cy="849463"/>
          </a:xfrm>
        </p:spPr>
        <p:txBody>
          <a:bodyPr/>
          <a:lstStyle>
            <a:lvl1pPr marL="0" indent="0">
              <a:spcBef>
                <a:spcPts val="0"/>
              </a:spcBef>
              <a:buNone/>
              <a:defRPr sz="2400" baseline="0">
                <a:gradFill>
                  <a:gsLst>
                    <a:gs pos="1250">
                      <a:schemeClr val="tx1"/>
                    </a:gs>
                    <a:gs pos="100000">
                      <a:schemeClr val="tx1"/>
                    </a:gs>
                  </a:gsLst>
                  <a:lin ang="5400000" scaled="0"/>
                </a:gradFill>
                <a:latin typeface="+mn-lt"/>
              </a:defRPr>
            </a:lvl1pPr>
          </a:lstStyle>
          <a:p>
            <a:pPr lvl="0"/>
            <a:r>
              <a:rPr lang="en-US" dirty="0"/>
              <a:t>Author’s Name</a:t>
            </a:r>
          </a:p>
          <a:p>
            <a:pPr lvl="0"/>
            <a:r>
              <a:rPr lang="en-US" dirty="0"/>
              <a:t>Title</a:t>
            </a:r>
          </a:p>
        </p:txBody>
      </p:sp>
      <p:pic>
        <p:nvPicPr>
          <p:cNvPr id="5" name="Picture 4"/>
          <p:cNvPicPr>
            <a:picLocks noChangeAspect="1"/>
          </p:cNvPicPr>
          <p:nvPr/>
        </p:nvPicPr>
        <p:blipFill>
          <a:blip r:embed="rId2"/>
          <a:stretch>
            <a:fillRect/>
          </a:stretch>
        </p:blipFill>
        <p:spPr>
          <a:xfrm>
            <a:off x="7307686" y="5577709"/>
            <a:ext cx="791017" cy="791015"/>
          </a:xfrm>
          <a:prstGeom prst="rect">
            <a:avLst/>
          </a:prstGeom>
        </p:spPr>
      </p:pic>
    </p:spTree>
    <p:extLst>
      <p:ext uri="{BB962C8B-B14F-4D97-AF65-F5344CB8AC3E}">
        <p14:creationId xmlns:p14="http://schemas.microsoft.com/office/powerpoint/2010/main" val="307461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002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2505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61796931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74209" y="6398965"/>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194202551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9160540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34449493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85318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16046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5" indent="0">
              <a:buNone/>
              <a:defRPr/>
            </a:lvl3pPr>
            <a:lvl4pPr marL="457069" indent="0">
              <a:buNone/>
              <a:defRPr/>
            </a:lvl4pPr>
            <a:lvl5pPr marL="68560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7480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39478181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1336861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133978169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44902696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412609899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7416910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192582152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240097545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28642770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23852901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16334887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391339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04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Title Only - BLUE">
    <p:bg>
      <p:bgPr>
        <a:solidFill>
          <a:srgbClr val="F1B2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10546660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Only - BLUE">
    <p:bg>
      <p:bgPr>
        <a:solidFill>
          <a:srgbClr val="2ABEB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328784965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Only - BLUE">
    <p:bg>
      <p:bgPr>
        <a:solidFill>
          <a:srgbClr val="F12D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p:cNvPicPr>
            <a:picLocks noChangeAspect="1"/>
          </p:cNvPicPr>
          <p:nvPr userDrawn="1"/>
        </p:nvPicPr>
        <p:blipFill>
          <a:blip r:embed="rId2"/>
          <a:stretch>
            <a:fillRect/>
          </a:stretch>
        </p:blipFill>
        <p:spPr>
          <a:xfrm>
            <a:off x="12569129" y="295275"/>
            <a:ext cx="680120" cy="6052207"/>
          </a:xfrm>
          <a:prstGeom prst="rect">
            <a:avLst/>
          </a:prstGeom>
          <a:solidFill>
            <a:srgbClr val="F12D2D"/>
          </a:solidFill>
        </p:spPr>
      </p:pic>
    </p:spTree>
    <p:extLst>
      <p:ext uri="{BB962C8B-B14F-4D97-AF65-F5344CB8AC3E}">
        <p14:creationId xmlns:p14="http://schemas.microsoft.com/office/powerpoint/2010/main" val="27361444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97589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59470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0543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42878025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8448273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74776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4324955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495048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7174459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03945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2481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7726897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0766914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499848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414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5822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4" y="6545325"/>
            <a:ext cx="361094" cy="361043"/>
          </a:xfrm>
          <a:prstGeom prst="rect">
            <a:avLst/>
          </a:prstGeom>
        </p:spPr>
      </p:pic>
    </p:spTree>
    <p:extLst>
      <p:ext uri="{BB962C8B-B14F-4D97-AF65-F5344CB8AC3E}">
        <p14:creationId xmlns:p14="http://schemas.microsoft.com/office/powerpoint/2010/main" val="10632811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94440" y="2841686"/>
            <a:ext cx="11443283" cy="979948"/>
          </a:xfrm>
        </p:spPr>
        <p:txBody>
          <a:bodyPr>
            <a:spAutoFit/>
          </a:bodyPr>
          <a:lstStyle>
            <a:lvl1pPr>
              <a:lnSpc>
                <a:spcPct val="95000"/>
              </a:lnSpc>
              <a:defRPr sz="5440">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2685473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71889343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360704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04831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47494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00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81974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06545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621327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48574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24679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749436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397726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04847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324788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56056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212325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322253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6668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38354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63030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72439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0056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17562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54926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265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599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a:t>Click to edit Master text styles</a:t>
            </a:r>
          </a:p>
        </p:txBody>
      </p:sp>
    </p:spTree>
    <p:extLst>
      <p:ext uri="{BB962C8B-B14F-4D97-AF65-F5344CB8AC3E}">
        <p14:creationId xmlns:p14="http://schemas.microsoft.com/office/powerpoint/2010/main" val="11486566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2829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3943952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165223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7317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8586576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9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3972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00922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3998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9228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5058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204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12254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34164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63780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506780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7677726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035015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9703568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291331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57736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454272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8588406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8786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670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882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129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755834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image" Target="../media/image26.png"/><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theme" Target="../theme/theme10.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6" Type="http://schemas.openxmlformats.org/officeDocument/2006/relationships/theme" Target="../theme/theme11.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image" Target="../media/image1.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image" Target="../media/image1.png"/><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3.xml"/><Relationship Id="rId7" Type="http://schemas.openxmlformats.org/officeDocument/2006/relationships/theme" Target="../theme/theme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heme" Target="../theme/theme8.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6" Type="http://schemas.microsoft.com/office/2007/relationships/hdphoto" Target="../media/hdphoto2.wdp"/><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image" Target="../media/image21.png"/><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image" Target="../media/image20.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image" Target="../media/image1.png"/><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theme" Target="../theme/theme9.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hidden="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179352" y="6469062"/>
            <a:ext cx="1003943" cy="374906"/>
          </a:xfrm>
          <a:prstGeom prst="rect">
            <a:avLst/>
          </a:prstGeom>
        </p:spPr>
      </p:pic>
      <p:sp>
        <p:nvSpPr>
          <p:cNvPr id="5" name="Bing" hidden="1"/>
          <p:cNvSpPr>
            <a:spLocks noEditPoints="1"/>
          </p:cNvSpPr>
          <p:nvPr/>
        </p:nvSpPr>
        <p:spPr bwMode="auto">
          <a:xfrm>
            <a:off x="11179352" y="6456322"/>
            <a:ext cx="1003943" cy="387646"/>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91427" tIns="45713" rIns="91427" bIns="45713" numCol="1" anchor="t" anchorCtr="0" compatLnSpc="1">
            <a:prstTxWarp prst="textNoShape">
              <a:avLst/>
            </a:prstTxWarp>
          </a:bodyPr>
          <a:lstStyle/>
          <a:p>
            <a:r>
              <a:rPr lang="en-US" sz="1800" dirty="0">
                <a:solidFill>
                  <a:srgbClr val="00BCF2"/>
                </a:solidFill>
              </a:rPr>
              <a:t> </a:t>
            </a:r>
          </a:p>
        </p:txBody>
      </p:sp>
    </p:spTree>
    <p:extLst>
      <p:ext uri="{BB962C8B-B14F-4D97-AF65-F5344CB8AC3E}">
        <p14:creationId xmlns:p14="http://schemas.microsoft.com/office/powerpoint/2010/main" val="3232113618"/>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 id="2147484433" r:id="rId15"/>
    <p:sldLayoutId id="2147484434" r:id="rId16"/>
    <p:sldLayoutId id="2147484435" r:id="rId17"/>
    <p:sldLayoutId id="2147484437" r:id="rId18"/>
    <p:sldLayoutId id="2147484438" r:id="rId19"/>
    <p:sldLayoutId id="2147484439" r:id="rId20"/>
    <p:sldLayoutId id="2147484440" r:id="rId21"/>
    <p:sldLayoutId id="2147484441" r:id="rId22"/>
    <p:sldLayoutId id="2147484442"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defRPr/>
            </a:pPr>
            <a:fld id="{9CA72D60-A285-4071-A35A-93F6B284E207}" type="datetimeFigureOut">
              <a:rPr lang="en-US" smtClean="0">
                <a:solidFill>
                  <a:prstClr val="black">
                    <a:tint val="75000"/>
                  </a:prstClr>
                </a:solidFill>
              </a:rPr>
              <a:pPr defTabSz="932597">
                <a:defRPr/>
              </a:pPr>
              <a:t>6/3/2016</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defRPr/>
            </a:pPr>
            <a:fld id="{526C0C93-554C-4B5B-8B49-3CED0E6F8B45}" type="slidenum">
              <a:rPr lang="en-US" smtClean="0">
                <a:solidFill>
                  <a:prstClr val="black">
                    <a:tint val="75000"/>
                  </a:prstClr>
                </a:solidFill>
              </a:rPr>
              <a:pPr defTabSz="932597">
                <a:defRPr/>
              </a:pPr>
              <a:t>‹#›</a:t>
            </a:fld>
            <a:endParaRPr lang="en-US">
              <a:solidFill>
                <a:prstClr val="black">
                  <a:tint val="75000"/>
                </a:prstClr>
              </a:solidFill>
            </a:endParaRPr>
          </a:p>
        </p:txBody>
      </p:sp>
    </p:spTree>
    <p:extLst>
      <p:ext uri="{BB962C8B-B14F-4D97-AF65-F5344CB8AC3E}">
        <p14:creationId xmlns:p14="http://schemas.microsoft.com/office/powerpoint/2010/main" val="3961116275"/>
      </p:ext>
    </p:extLst>
  </p:cSld>
  <p:clrMap bg1="lt1" tx1="dk1" bg2="lt2" tx2="dk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457" r:id="rId14"/>
    <p:sldLayoutId id="2147484458"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280088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287703749"/>
      </p:ext>
    </p:extLst>
  </p:cSld>
  <p:clrMap bg1="dk1" tx1="lt1" bg2="dk2" tx2="lt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5"/>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007251801"/>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5" r:id="rId27"/>
    <p:sldLayoutId id="2147484297" r:id="rId28"/>
    <p:sldLayoutId id="2147484298" r:id="rId29"/>
    <p:sldLayoutId id="2147484299" r:id="rId30"/>
    <p:sldLayoutId id="2147484300" r:id="rId31"/>
    <p:sldLayoutId id="2147484302" r:id="rId32"/>
    <p:sldLayoutId id="2147484303" r:id="rId33"/>
    <p:sldLayoutId id="2147484304" r:id="rId34"/>
    <p:sldLayoutId id="2147484305" r:id="rId35"/>
    <p:sldLayoutId id="2147484309" r:id="rId36"/>
    <p:sldLayoutId id="2147484312" r:id="rId37"/>
    <p:sldLayoutId id="2147484313" r:id="rId38"/>
    <p:sldLayoutId id="2147484314" r:id="rId39"/>
    <p:sldLayoutId id="2147484315" r:id="rId40"/>
    <p:sldLayoutId id="2147484318" r:id="rId41"/>
    <p:sldLayoutId id="2147484319" r:id="rId42"/>
    <p:sldLayoutId id="2147484320" r:id="rId4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CA72D60-A285-4071-A35A-93F6B284E207}" type="datetimeFigureOut">
              <a:rPr lang="en-US" smtClean="0"/>
              <a:t>6/3/2016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6C0C93-554C-4B5B-8B49-3CED0E6F8B45}" type="slidenum">
              <a:rPr lang="en-US" smtClean="0"/>
              <a:t>‹#›</a:t>
            </a:fld>
            <a:endParaRPr lang="en-US"/>
          </a:p>
        </p:txBody>
      </p:sp>
    </p:spTree>
    <p:extLst>
      <p:ext uri="{BB962C8B-B14F-4D97-AF65-F5344CB8AC3E}">
        <p14:creationId xmlns:p14="http://schemas.microsoft.com/office/powerpoint/2010/main" val="477947555"/>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6" r:id="rId1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5131251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8932" y="3840840"/>
            <a:ext cx="10726460" cy="1351952"/>
          </a:xfrm>
          <a:prstGeom prst="rect">
            <a:avLst/>
          </a:prstGeom>
        </p:spPr>
        <p:txBody>
          <a:bodyPr vert="horz" lIns="91440" tIns="45720" rIns="91440" bIns="45720" rtlCol="0" anchor="t">
            <a:noAutofit/>
          </a:bodyPr>
          <a:lstStyle/>
          <a:p>
            <a:r>
              <a:rPr lang="en-US" dirty="0"/>
              <a:t>Topic/Title</a:t>
            </a:r>
          </a:p>
        </p:txBody>
      </p:sp>
      <p:sp>
        <p:nvSpPr>
          <p:cNvPr id="3" name="Text Placeholder 2"/>
          <p:cNvSpPr>
            <a:spLocks noGrp="1"/>
          </p:cNvSpPr>
          <p:nvPr>
            <p:ph type="body" idx="1"/>
          </p:nvPr>
        </p:nvSpPr>
        <p:spPr>
          <a:xfrm>
            <a:off x="5854925" y="5469875"/>
            <a:ext cx="6030467" cy="830055"/>
          </a:xfrm>
          <a:prstGeom prst="rect">
            <a:avLst/>
          </a:prstGeom>
        </p:spPr>
        <p:txBody>
          <a:bodyPr vert="horz" lIns="91440" tIns="45720" rIns="91440" bIns="45720" rtlCol="0">
            <a:normAutofit/>
          </a:bodyPr>
          <a:lstStyle/>
          <a:p>
            <a:pPr lvl="0"/>
            <a:r>
              <a:rPr lang="en-US" dirty="0"/>
              <a:t>Presenter Name</a:t>
            </a:r>
          </a:p>
          <a:p>
            <a:pPr lvl="0"/>
            <a:r>
              <a:rPr lang="en-US" dirty="0"/>
              <a:t>Title</a:t>
            </a:r>
          </a:p>
        </p:txBody>
      </p:sp>
    </p:spTree>
    <p:extLst>
      <p:ext uri="{BB962C8B-B14F-4D97-AF65-F5344CB8AC3E}">
        <p14:creationId xmlns:p14="http://schemas.microsoft.com/office/powerpoint/2010/main" val="2487816197"/>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Lst>
  <p:txStyles>
    <p:titleStyle>
      <a:lvl1pPr algn="r" defTabSz="932597" rtl="0" eaLnBrk="1" latinLnBrk="0" hangingPunct="1">
        <a:lnSpc>
          <a:spcPct val="90000"/>
        </a:lnSpc>
        <a:spcBef>
          <a:spcPct val="0"/>
        </a:spcBef>
        <a:buNone/>
        <a:defRPr sz="9791"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32597" rtl="0" eaLnBrk="1" latinLnBrk="0" hangingPunct="1">
        <a:lnSpc>
          <a:spcPct val="90000"/>
        </a:lnSpc>
        <a:spcBef>
          <a:spcPts val="1020"/>
        </a:spcBef>
        <a:buFont typeface="Arial" panose="020B0604020202020204" pitchFamily="34" charset="0"/>
        <a:buNone/>
        <a:defRPr sz="1836" b="0" kern="1200">
          <a:solidFill>
            <a:srgbClr val="1D4380"/>
          </a:solidFill>
          <a:latin typeface="Segoe UI Semibold" panose="020B0702040204020203" pitchFamily="34" charset="0"/>
          <a:ea typeface="+mn-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5">
            <a:extLst>
              <a:ext uri="{BEBA8EAE-BF5A-486C-A8C5-ECC9F3942E4B}">
                <a14:imgProps xmlns:a14="http://schemas.microsoft.com/office/drawing/2010/main">
                  <a14:imgLayer r:embed="rId16">
                    <a14:imgEffect>
                      <a14:saturation sat="99000"/>
                    </a14:imgEffect>
                  </a14:imgLayer>
                </a14:imgProps>
              </a:ext>
            </a:extLst>
          </a:blip>
          <a:srcRect l="13121" r="14315"/>
          <a:stretch/>
        </p:blipFill>
        <p:spPr>
          <a:xfrm>
            <a:off x="0" y="4286097"/>
            <a:ext cx="12418710" cy="3649904"/>
          </a:xfrm>
          <a:prstGeom prst="rect">
            <a:avLst/>
          </a:prstGeom>
        </p:spPr>
      </p:pic>
    </p:spTree>
    <p:extLst>
      <p:ext uri="{BB962C8B-B14F-4D97-AF65-F5344CB8AC3E}">
        <p14:creationId xmlns:p14="http://schemas.microsoft.com/office/powerpoint/2010/main" val="99090066"/>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 id="2147484381" r:id="rId4"/>
    <p:sldLayoutId id="2147484382" r:id="rId5"/>
    <p:sldLayoutId id="2147484383" r:id="rId6"/>
    <p:sldLayoutId id="2147484384" r:id="rId7"/>
    <p:sldLayoutId id="2147484385" r:id="rId8"/>
    <p:sldLayoutId id="2147484386" r:id="rId9"/>
    <p:sldLayoutId id="2147484387" r:id="rId10"/>
    <p:sldLayoutId id="2147484388" r:id="rId11"/>
    <p:sldLayoutId id="2147484389" r:id="rId12"/>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971993590"/>
      </p:ext>
    </p:extLst>
  </p:cSld>
  <p:clrMap bg1="dk1" tx1="lt1" bg2="dk2" tx2="lt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5" r:id="rId25"/>
    <p:sldLayoutId id="2147484416" r:id="rId26"/>
    <p:sldLayoutId id="2147484417" r:id="rId2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7.xml"/><Relationship Id="rId5" Type="http://schemas.openxmlformats.org/officeDocument/2006/relationships/image" Target="../media/image39.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7.xml"/><Relationship Id="rId5" Type="http://schemas.openxmlformats.org/officeDocument/2006/relationships/image" Target="../media/image39.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1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7.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microsoft.com/office/2007/relationships/hdphoto" Target="../media/hdphoto4.wdp"/><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24.xml"/><Relationship Id="rId6" Type="http://schemas.openxmlformats.org/officeDocument/2006/relationships/image" Target="../media/image48.png"/><Relationship Id="rId11" Type="http://schemas.openxmlformats.org/officeDocument/2006/relationships/image" Target="../media/image51.png"/><Relationship Id="rId5" Type="http://schemas.microsoft.com/office/2007/relationships/hdphoto" Target="../media/hdphoto3.wdp"/><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24.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channel9.msdn.com/Blogs/One-Dev-Minute/Publishing-a-UWP-Web-App-on-a-Mac-using-ManifoldJS" TargetMode="External"/><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8.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8.png"/><Relationship Id="rId1" Type="http://schemas.openxmlformats.org/officeDocument/2006/relationships/slideLayout" Target="../slideLayouts/slideLayout168.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01.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7.png"/><Relationship Id="rId1" Type="http://schemas.openxmlformats.org/officeDocument/2006/relationships/slideLayout" Target="../slideLayouts/slideLayout201.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3.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3.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3.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3.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4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53.xml"/></Relationships>
</file>

<file path=ppt/slides/_rels/slide4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53.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21.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1.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9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8" name="Rectangle 237"/>
          <p:cNvSpPr/>
          <p:nvPr/>
        </p:nvSpPr>
        <p:spPr>
          <a:xfrm>
            <a:off x="6917690" y="-1"/>
            <a:ext cx="5517903" cy="69945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nvGrpSpPr>
          <p:cNvPr id="240" name="Group 239"/>
          <p:cNvGrpSpPr/>
          <p:nvPr/>
        </p:nvGrpSpPr>
        <p:grpSpPr>
          <a:xfrm>
            <a:off x="156315" y="4663017"/>
            <a:ext cx="4740734" cy="1354495"/>
            <a:chOff x="152400" y="4572000"/>
            <a:chExt cx="4648200" cy="1328057"/>
          </a:xfrm>
        </p:grpSpPr>
        <p:sp>
          <p:nvSpPr>
            <p:cNvPr id="67" name="Flowchart: Data 66"/>
            <p:cNvSpPr/>
            <p:nvPr/>
          </p:nvSpPr>
          <p:spPr>
            <a:xfrm>
              <a:off x="152400" y="4572000"/>
              <a:ext cx="4648200" cy="1328057"/>
            </a:xfrm>
            <a:prstGeom prst="flowChartInputOutpu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72" name="Oval 71"/>
            <p:cNvSpPr/>
            <p:nvPr/>
          </p:nvSpPr>
          <p:spPr>
            <a:xfrm rot="2700000">
              <a:off x="4091045" y="5046274"/>
              <a:ext cx="162205" cy="29826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nvGrpSpPr>
          <p:cNvPr id="37" name="Group 36"/>
          <p:cNvGrpSpPr/>
          <p:nvPr/>
        </p:nvGrpSpPr>
        <p:grpSpPr>
          <a:xfrm>
            <a:off x="389466" y="4746522"/>
            <a:ext cx="3497263" cy="1151230"/>
            <a:chOff x="1447800" y="4114800"/>
            <a:chExt cx="3810000" cy="1254177"/>
          </a:xfrm>
          <a:solidFill>
            <a:schemeClr val="tx2"/>
          </a:solidFill>
        </p:grpSpPr>
        <p:grpSp>
          <p:nvGrpSpPr>
            <p:cNvPr id="28" name="Group 27"/>
            <p:cNvGrpSpPr/>
            <p:nvPr/>
          </p:nvGrpSpPr>
          <p:grpSpPr>
            <a:xfrm>
              <a:off x="1447800" y="5029200"/>
              <a:ext cx="3200400" cy="339777"/>
              <a:chOff x="1447800" y="5029200"/>
              <a:chExt cx="3200400" cy="339777"/>
            </a:xfrm>
            <a:grpFill/>
          </p:grpSpPr>
          <p:sp>
            <p:nvSpPr>
              <p:cNvPr id="24" name="Parallelogram 23"/>
              <p:cNvSpPr/>
              <p:nvPr/>
            </p:nvSpPr>
            <p:spPr>
              <a:xfrm>
                <a:off x="14478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86" name="Parallelogram 85"/>
              <p:cNvSpPr/>
              <p:nvPr/>
            </p:nvSpPr>
            <p:spPr>
              <a:xfrm>
                <a:off x="20574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87" name="Parallelogram 86"/>
              <p:cNvSpPr/>
              <p:nvPr/>
            </p:nvSpPr>
            <p:spPr>
              <a:xfrm>
                <a:off x="26670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88" name="Parallelogram 87"/>
              <p:cNvSpPr/>
              <p:nvPr/>
            </p:nvSpPr>
            <p:spPr>
              <a:xfrm>
                <a:off x="32766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89" name="Parallelogram 88"/>
              <p:cNvSpPr/>
              <p:nvPr/>
            </p:nvSpPr>
            <p:spPr>
              <a:xfrm>
                <a:off x="3886200" y="5029200"/>
                <a:ext cx="762000" cy="339777"/>
              </a:xfrm>
              <a:prstGeom prst="parallelogram">
                <a:avLst>
                  <a:gd name="adj" fmla="val 70476"/>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nvGrpSpPr>
            <p:cNvPr id="90" name="Group 89"/>
            <p:cNvGrpSpPr/>
            <p:nvPr/>
          </p:nvGrpSpPr>
          <p:grpSpPr>
            <a:xfrm>
              <a:off x="1752600" y="4572000"/>
              <a:ext cx="3200400" cy="339777"/>
              <a:chOff x="1447800" y="5029200"/>
              <a:chExt cx="3200400" cy="339777"/>
            </a:xfrm>
            <a:grpFill/>
          </p:grpSpPr>
          <p:sp>
            <p:nvSpPr>
              <p:cNvPr id="91" name="Parallelogram 90"/>
              <p:cNvSpPr/>
              <p:nvPr/>
            </p:nvSpPr>
            <p:spPr>
              <a:xfrm>
                <a:off x="14478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2" name="Parallelogram 91"/>
              <p:cNvSpPr/>
              <p:nvPr/>
            </p:nvSpPr>
            <p:spPr>
              <a:xfrm>
                <a:off x="20574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3" name="Parallelogram 92"/>
              <p:cNvSpPr/>
              <p:nvPr/>
            </p:nvSpPr>
            <p:spPr>
              <a:xfrm>
                <a:off x="26670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4" name="Parallelogram 93"/>
              <p:cNvSpPr/>
              <p:nvPr/>
            </p:nvSpPr>
            <p:spPr>
              <a:xfrm>
                <a:off x="32766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5" name="Parallelogram 94"/>
              <p:cNvSpPr/>
              <p:nvPr/>
            </p:nvSpPr>
            <p:spPr>
              <a:xfrm>
                <a:off x="38862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nvGrpSpPr>
            <p:cNvPr id="96" name="Group 95"/>
            <p:cNvGrpSpPr/>
            <p:nvPr/>
          </p:nvGrpSpPr>
          <p:grpSpPr>
            <a:xfrm>
              <a:off x="2057400" y="4114800"/>
              <a:ext cx="3200400" cy="339777"/>
              <a:chOff x="1447800" y="5029200"/>
              <a:chExt cx="3200400" cy="339777"/>
            </a:xfrm>
            <a:grpFill/>
          </p:grpSpPr>
          <p:sp>
            <p:nvSpPr>
              <p:cNvPr id="97" name="Parallelogram 96"/>
              <p:cNvSpPr/>
              <p:nvPr/>
            </p:nvSpPr>
            <p:spPr>
              <a:xfrm>
                <a:off x="14478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8" name="Parallelogram 97"/>
              <p:cNvSpPr/>
              <p:nvPr/>
            </p:nvSpPr>
            <p:spPr>
              <a:xfrm>
                <a:off x="20574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99" name="Parallelogram 98"/>
              <p:cNvSpPr/>
              <p:nvPr/>
            </p:nvSpPr>
            <p:spPr>
              <a:xfrm>
                <a:off x="26670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100" name="Parallelogram 99"/>
              <p:cNvSpPr/>
              <p:nvPr/>
            </p:nvSpPr>
            <p:spPr>
              <a:xfrm>
                <a:off x="32766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101" name="Parallelogram 100"/>
              <p:cNvSpPr/>
              <p:nvPr/>
            </p:nvSpPr>
            <p:spPr>
              <a:xfrm>
                <a:off x="3886200" y="5029200"/>
                <a:ext cx="762000" cy="339777"/>
              </a:xfrm>
              <a:prstGeom prst="parallelogram">
                <a:avLst>
                  <a:gd name="adj" fmla="val 70476"/>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sp>
        <p:nvSpPr>
          <p:cNvPr id="68" name="Flowchart: Data 67"/>
          <p:cNvSpPr/>
          <p:nvPr/>
        </p:nvSpPr>
        <p:spPr>
          <a:xfrm>
            <a:off x="311749" y="3608287"/>
            <a:ext cx="4138735" cy="1182495"/>
          </a:xfrm>
          <a:prstGeom prst="flowChartInputOutpu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nvGrpSpPr>
          <p:cNvPr id="138" name="Group 137"/>
          <p:cNvGrpSpPr/>
          <p:nvPr/>
        </p:nvGrpSpPr>
        <p:grpSpPr>
          <a:xfrm>
            <a:off x="389466" y="1509929"/>
            <a:ext cx="3885847" cy="1110243"/>
            <a:chOff x="1447800" y="2438400"/>
            <a:chExt cx="3810000" cy="1088572"/>
          </a:xfrm>
        </p:grpSpPr>
        <p:sp>
          <p:nvSpPr>
            <p:cNvPr id="139" name="Flowchart: Data 138"/>
            <p:cNvSpPr/>
            <p:nvPr/>
          </p:nvSpPr>
          <p:spPr>
            <a:xfrm>
              <a:off x="1447800" y="2438400"/>
              <a:ext cx="3810000" cy="1088572"/>
            </a:xfrm>
            <a:prstGeom prst="flowChartInputOut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nvGrpSpPr>
            <p:cNvPr id="140" name="Group 139"/>
            <p:cNvGrpSpPr/>
            <p:nvPr/>
          </p:nvGrpSpPr>
          <p:grpSpPr>
            <a:xfrm>
              <a:off x="1600200" y="2499360"/>
              <a:ext cx="3516086" cy="944880"/>
              <a:chOff x="1600200" y="2499360"/>
              <a:chExt cx="3516086" cy="944880"/>
            </a:xfrm>
          </p:grpSpPr>
          <p:grpSp>
            <p:nvGrpSpPr>
              <p:cNvPr id="141" name="Group 140"/>
              <p:cNvGrpSpPr/>
              <p:nvPr/>
            </p:nvGrpSpPr>
            <p:grpSpPr>
              <a:xfrm>
                <a:off x="2743200" y="2499360"/>
                <a:ext cx="1214845" cy="944880"/>
                <a:chOff x="1600200" y="2499360"/>
                <a:chExt cx="1214845" cy="944880"/>
              </a:xfrm>
            </p:grpSpPr>
            <p:cxnSp>
              <p:nvCxnSpPr>
                <p:cNvPr id="144" name="Straight Connector 143"/>
                <p:cNvCxnSpPr/>
                <p:nvPr/>
              </p:nvCxnSpPr>
              <p:spPr>
                <a:xfrm flipH="1">
                  <a:off x="1600200"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2005149"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1735183"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140131"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1870166"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42" name="Parallelogram 141"/>
              <p:cNvSpPr/>
              <p:nvPr/>
            </p:nvSpPr>
            <p:spPr>
              <a:xfrm>
                <a:off x="16002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143" name="Parallelogram 142"/>
              <p:cNvSpPr/>
              <p:nvPr/>
            </p:nvSpPr>
            <p:spPr>
              <a:xfrm>
                <a:off x="34290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grpSp>
        <p:nvGrpSpPr>
          <p:cNvPr id="205" name="Group 204"/>
          <p:cNvGrpSpPr/>
          <p:nvPr/>
        </p:nvGrpSpPr>
        <p:grpSpPr>
          <a:xfrm>
            <a:off x="389466" y="1276779"/>
            <a:ext cx="3885847" cy="1110243"/>
            <a:chOff x="1447800" y="2438400"/>
            <a:chExt cx="3810000" cy="1088572"/>
          </a:xfrm>
        </p:grpSpPr>
        <p:sp>
          <p:nvSpPr>
            <p:cNvPr id="206" name="Flowchart: Data 205"/>
            <p:cNvSpPr/>
            <p:nvPr/>
          </p:nvSpPr>
          <p:spPr>
            <a:xfrm>
              <a:off x="1447800" y="2438400"/>
              <a:ext cx="3810000" cy="1088572"/>
            </a:xfrm>
            <a:prstGeom prst="flowChartInputOutpu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nvGrpSpPr>
            <p:cNvPr id="207" name="Group 206"/>
            <p:cNvGrpSpPr/>
            <p:nvPr/>
          </p:nvGrpSpPr>
          <p:grpSpPr>
            <a:xfrm>
              <a:off x="1600200" y="2499360"/>
              <a:ext cx="3516086" cy="944880"/>
              <a:chOff x="1600200" y="2499360"/>
              <a:chExt cx="3516086" cy="944880"/>
            </a:xfrm>
          </p:grpSpPr>
          <p:grpSp>
            <p:nvGrpSpPr>
              <p:cNvPr id="208" name="Group 207"/>
              <p:cNvGrpSpPr/>
              <p:nvPr/>
            </p:nvGrpSpPr>
            <p:grpSpPr>
              <a:xfrm>
                <a:off x="2743200" y="2499360"/>
                <a:ext cx="1214845" cy="944880"/>
                <a:chOff x="1600200" y="2499360"/>
                <a:chExt cx="1214845" cy="944880"/>
              </a:xfrm>
            </p:grpSpPr>
            <p:cxnSp>
              <p:nvCxnSpPr>
                <p:cNvPr id="211" name="Straight Connector 210"/>
                <p:cNvCxnSpPr/>
                <p:nvPr/>
              </p:nvCxnSpPr>
              <p:spPr>
                <a:xfrm flipH="1">
                  <a:off x="1600200"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a:off x="2005149"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1735183"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2140131"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a:off x="1870166"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09" name="Parallelogram 208"/>
              <p:cNvSpPr/>
              <p:nvPr/>
            </p:nvSpPr>
            <p:spPr>
              <a:xfrm>
                <a:off x="16002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210" name="Parallelogram 209"/>
              <p:cNvSpPr/>
              <p:nvPr/>
            </p:nvSpPr>
            <p:spPr>
              <a:xfrm>
                <a:off x="34290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grpSp>
        <p:nvGrpSpPr>
          <p:cNvPr id="216" name="Group 215"/>
          <p:cNvGrpSpPr/>
          <p:nvPr/>
        </p:nvGrpSpPr>
        <p:grpSpPr>
          <a:xfrm>
            <a:off x="389466" y="1043628"/>
            <a:ext cx="3885847" cy="1110243"/>
            <a:chOff x="1447800" y="2438400"/>
            <a:chExt cx="3810000" cy="1088572"/>
          </a:xfrm>
        </p:grpSpPr>
        <p:sp>
          <p:nvSpPr>
            <p:cNvPr id="217" name="Flowchart: Data 216"/>
            <p:cNvSpPr/>
            <p:nvPr/>
          </p:nvSpPr>
          <p:spPr>
            <a:xfrm>
              <a:off x="1447800" y="2438400"/>
              <a:ext cx="3810000" cy="1088572"/>
            </a:xfrm>
            <a:prstGeom prst="flowChartInputOutpu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nvGrpSpPr>
            <p:cNvPr id="218" name="Group 217"/>
            <p:cNvGrpSpPr/>
            <p:nvPr/>
          </p:nvGrpSpPr>
          <p:grpSpPr>
            <a:xfrm>
              <a:off x="1600200" y="2499360"/>
              <a:ext cx="3516086" cy="944880"/>
              <a:chOff x="1600200" y="2499360"/>
              <a:chExt cx="3516086" cy="944880"/>
            </a:xfrm>
          </p:grpSpPr>
          <p:grpSp>
            <p:nvGrpSpPr>
              <p:cNvPr id="219" name="Group 218"/>
              <p:cNvGrpSpPr/>
              <p:nvPr/>
            </p:nvGrpSpPr>
            <p:grpSpPr>
              <a:xfrm>
                <a:off x="2743200" y="2499360"/>
                <a:ext cx="1214845" cy="944880"/>
                <a:chOff x="1600200" y="2499360"/>
                <a:chExt cx="1214845" cy="944880"/>
              </a:xfrm>
            </p:grpSpPr>
            <p:cxnSp>
              <p:nvCxnSpPr>
                <p:cNvPr id="222" name="Straight Connector 221"/>
                <p:cNvCxnSpPr/>
                <p:nvPr/>
              </p:nvCxnSpPr>
              <p:spPr>
                <a:xfrm flipH="1">
                  <a:off x="1600200"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2005149"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a:off x="1735183"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a:off x="2140131"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1870166" y="2499360"/>
                  <a:ext cx="674914" cy="9448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0" name="Parallelogram 219"/>
              <p:cNvSpPr/>
              <p:nvPr/>
            </p:nvSpPr>
            <p:spPr>
              <a:xfrm>
                <a:off x="16002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sp>
            <p:nvSpPr>
              <p:cNvPr id="221" name="Parallelogram 220"/>
              <p:cNvSpPr/>
              <p:nvPr/>
            </p:nvSpPr>
            <p:spPr>
              <a:xfrm>
                <a:off x="3429000" y="2499360"/>
                <a:ext cx="1687286" cy="944880"/>
              </a:xfrm>
              <a:prstGeom prst="parallelogram">
                <a:avLst>
                  <a:gd name="adj" fmla="val 7115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a:solidFill>
                    <a:prstClr val="white"/>
                  </a:solidFill>
                  <a:latin typeface="Calibri" panose="020F0502020204030204"/>
                </a:endParaRPr>
              </a:p>
            </p:txBody>
          </p:sp>
        </p:grpSp>
      </p:grpSp>
      <p:cxnSp>
        <p:nvCxnSpPr>
          <p:cNvPr id="228" name="Straight Connector 227"/>
          <p:cNvCxnSpPr/>
          <p:nvPr/>
        </p:nvCxnSpPr>
        <p:spPr>
          <a:xfrm>
            <a:off x="881" y="3219702"/>
            <a:ext cx="6916808" cy="0"/>
          </a:xfrm>
          <a:prstGeom prst="line">
            <a:avLst/>
          </a:prstGeom>
          <a:ln w="50800" cap="rnd">
            <a:solidFill>
              <a:schemeClr val="tx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5285634" y="1509930"/>
            <a:ext cx="1632056" cy="382308"/>
          </a:xfrm>
          <a:prstGeom prst="rect">
            <a:avLst/>
          </a:prstGeom>
          <a:noFill/>
        </p:spPr>
        <p:txBody>
          <a:bodyPr wrap="square" rtlCol="0">
            <a:spAutoFit/>
          </a:bodyPr>
          <a:lstStyle/>
          <a:p>
            <a:pPr defTabSz="932597">
              <a:defRPr/>
            </a:pPr>
            <a:r>
              <a:rPr lang="en-US" sz="1836" dirty="0">
                <a:solidFill>
                  <a:srgbClr val="44546A">
                    <a:lumMod val="20000"/>
                    <a:lumOff val="80000"/>
                  </a:srgbClr>
                </a:solidFill>
                <a:latin typeface="Segoe UI Light" panose="020B0502040204020203" pitchFamily="34" charset="0"/>
                <a:cs typeface="Segoe UI Light" panose="020B0502040204020203" pitchFamily="34" charset="0"/>
              </a:rPr>
              <a:t>Your web site</a:t>
            </a:r>
            <a:endParaRPr lang="en-GB" sz="1836"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1" name="TextBox 230"/>
          <p:cNvSpPr txBox="1"/>
          <p:nvPr/>
        </p:nvSpPr>
        <p:spPr>
          <a:xfrm>
            <a:off x="5285634" y="4429865"/>
            <a:ext cx="1632056" cy="382308"/>
          </a:xfrm>
          <a:prstGeom prst="rect">
            <a:avLst/>
          </a:prstGeom>
          <a:noFill/>
        </p:spPr>
        <p:txBody>
          <a:bodyPr wrap="square" rtlCol="0">
            <a:spAutoFit/>
          </a:bodyPr>
          <a:lstStyle/>
          <a:p>
            <a:pPr defTabSz="932597">
              <a:defRPr/>
            </a:pPr>
            <a:r>
              <a:rPr lang="en-US" sz="1836" dirty="0">
                <a:solidFill>
                  <a:srgbClr val="44546A">
                    <a:lumMod val="20000"/>
                    <a:lumOff val="80000"/>
                  </a:srgbClr>
                </a:solidFill>
                <a:latin typeface="Segoe UI Light" panose="020B0502040204020203" pitchFamily="34" charset="0"/>
                <a:cs typeface="Segoe UI Light" panose="020B0502040204020203" pitchFamily="34" charset="0"/>
              </a:rPr>
              <a:t>Container app</a:t>
            </a:r>
            <a:endParaRPr lang="en-GB" sz="1836"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2" name="TextBox 231"/>
          <p:cNvSpPr txBox="1"/>
          <p:nvPr/>
        </p:nvSpPr>
        <p:spPr>
          <a:xfrm>
            <a:off x="5285634" y="5673337"/>
            <a:ext cx="1632056" cy="382308"/>
          </a:xfrm>
          <a:prstGeom prst="rect">
            <a:avLst/>
          </a:prstGeom>
          <a:noFill/>
        </p:spPr>
        <p:txBody>
          <a:bodyPr wrap="square" rtlCol="0">
            <a:spAutoFit/>
          </a:bodyPr>
          <a:lstStyle/>
          <a:p>
            <a:pPr defTabSz="932597">
              <a:defRPr/>
            </a:pPr>
            <a:r>
              <a:rPr lang="en-US" sz="1836" dirty="0">
                <a:solidFill>
                  <a:srgbClr val="44546A">
                    <a:lumMod val="20000"/>
                    <a:lumOff val="80000"/>
                  </a:srgbClr>
                </a:solidFill>
                <a:latin typeface="Segoe UI Light" panose="020B0502040204020203" pitchFamily="34" charset="0"/>
                <a:cs typeface="Segoe UI Light" panose="020B0502040204020203" pitchFamily="34" charset="0"/>
              </a:rPr>
              <a:t>Device</a:t>
            </a:r>
            <a:endParaRPr lang="en-GB" sz="1836"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5" name="TextBox 234"/>
          <p:cNvSpPr txBox="1"/>
          <p:nvPr/>
        </p:nvSpPr>
        <p:spPr>
          <a:xfrm>
            <a:off x="7617142" y="1554339"/>
            <a:ext cx="4196715" cy="1246787"/>
          </a:xfrm>
          <a:prstGeom prst="rect">
            <a:avLst/>
          </a:prstGeom>
          <a:noFill/>
        </p:spPr>
        <p:txBody>
          <a:bodyPr wrap="square" rtlCol="0">
            <a:spAutoFit/>
          </a:bodyPr>
          <a:lstStyle/>
          <a:p>
            <a:pPr defTabSz="932597">
              <a:defRPr/>
            </a:pPr>
            <a:r>
              <a:rPr lang="en-US" sz="2448" dirty="0">
                <a:solidFill>
                  <a:srgbClr val="44546A">
                    <a:lumMod val="20000"/>
                    <a:lumOff val="80000"/>
                  </a:srgbClr>
                </a:solidFill>
                <a:latin typeface="Segoe UI Light" panose="020B0502040204020203" pitchFamily="34" charset="0"/>
                <a:cs typeface="Segoe UI Light" panose="020B0502040204020203" pitchFamily="34" charset="0"/>
              </a:rPr>
              <a:t>To a user it looks like a regular native app they have downloaded.</a:t>
            </a:r>
            <a:endParaRPr lang="en-GB" sz="2448"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6" name="TextBox 235"/>
          <p:cNvSpPr txBox="1"/>
          <p:nvPr/>
        </p:nvSpPr>
        <p:spPr>
          <a:xfrm>
            <a:off x="7617142" y="2953244"/>
            <a:ext cx="4196715" cy="845744"/>
          </a:xfrm>
          <a:prstGeom prst="rect">
            <a:avLst/>
          </a:prstGeom>
          <a:noFill/>
        </p:spPr>
        <p:txBody>
          <a:bodyPr wrap="square" rtlCol="0">
            <a:spAutoFit/>
          </a:bodyPr>
          <a:lstStyle/>
          <a:p>
            <a:pPr defTabSz="932597">
              <a:defRPr/>
            </a:pPr>
            <a:r>
              <a:rPr lang="en-US" sz="2448" dirty="0">
                <a:solidFill>
                  <a:srgbClr val="44546A">
                    <a:lumMod val="20000"/>
                    <a:lumOff val="80000"/>
                  </a:srgbClr>
                </a:solidFill>
                <a:latin typeface="Segoe UI Light" panose="020B0502040204020203" pitchFamily="34" charset="0"/>
                <a:cs typeface="Segoe UI Light" panose="020B0502040204020203" pitchFamily="34" charset="0"/>
              </a:rPr>
              <a:t>The app is actually a container. We call it a Hosted Web App.</a:t>
            </a:r>
            <a:endParaRPr lang="en-GB" sz="2448"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7" name="TextBox 236"/>
          <p:cNvSpPr txBox="1"/>
          <p:nvPr/>
        </p:nvSpPr>
        <p:spPr>
          <a:xfrm>
            <a:off x="7617142" y="3963564"/>
            <a:ext cx="4196715" cy="1246787"/>
          </a:xfrm>
          <a:prstGeom prst="rect">
            <a:avLst/>
          </a:prstGeom>
          <a:noFill/>
        </p:spPr>
        <p:txBody>
          <a:bodyPr wrap="square" rtlCol="0">
            <a:spAutoFit/>
          </a:bodyPr>
          <a:lstStyle/>
          <a:p>
            <a:pPr defTabSz="932597">
              <a:defRPr/>
            </a:pPr>
            <a:r>
              <a:rPr lang="en-US" sz="2448" dirty="0">
                <a:solidFill>
                  <a:srgbClr val="44546A">
                    <a:lumMod val="20000"/>
                    <a:lumOff val="80000"/>
                  </a:srgbClr>
                </a:solidFill>
                <a:latin typeface="Segoe UI Light" panose="020B0502040204020203" pitchFamily="34" charset="0"/>
                <a:cs typeface="Segoe UI Light" panose="020B0502040204020203" pitchFamily="34" charset="0"/>
              </a:rPr>
              <a:t>The content of the app loads dynamically from your web server</a:t>
            </a:r>
            <a:endParaRPr lang="en-GB" sz="2448"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39" name="TextBox 238"/>
          <p:cNvSpPr txBox="1"/>
          <p:nvPr/>
        </p:nvSpPr>
        <p:spPr>
          <a:xfrm>
            <a:off x="7617142" y="5362468"/>
            <a:ext cx="4196715" cy="862581"/>
          </a:xfrm>
          <a:prstGeom prst="rect">
            <a:avLst/>
          </a:prstGeom>
          <a:noFill/>
        </p:spPr>
        <p:txBody>
          <a:bodyPr wrap="square" rtlCol="0">
            <a:spAutoFit/>
          </a:bodyPr>
          <a:lstStyle/>
          <a:p>
            <a:pPr defTabSz="932597">
              <a:defRPr/>
            </a:pPr>
            <a:r>
              <a:rPr lang="en-US" sz="2448" dirty="0">
                <a:solidFill>
                  <a:srgbClr val="44546A">
                    <a:lumMod val="20000"/>
                    <a:lumOff val="80000"/>
                  </a:srgbClr>
                </a:solidFill>
                <a:latin typeface="Segoe UI Light" panose="020B0502040204020203" pitchFamily="34" charset="0"/>
                <a:cs typeface="Segoe UI Light" panose="020B0502040204020203" pitchFamily="34" charset="0"/>
              </a:rPr>
              <a:t>Creating a Hosted Web App takes minutes, and it’s free</a:t>
            </a:r>
            <a:endParaRPr lang="en-GB" sz="2448" dirty="0">
              <a:solidFill>
                <a:srgbClr val="44546A">
                  <a:lumMod val="20000"/>
                  <a:lumOff val="80000"/>
                </a:srgbClr>
              </a:solidFill>
              <a:latin typeface="Segoe UI Light" panose="020B0502040204020203" pitchFamily="34" charset="0"/>
              <a:cs typeface="Segoe UI Light" panose="020B0502040204020203" pitchFamily="34" charset="0"/>
            </a:endParaRPr>
          </a:p>
        </p:txBody>
      </p:sp>
      <p:sp>
        <p:nvSpPr>
          <p:cNvPr id="241" name="TextBox 240"/>
          <p:cNvSpPr txBox="1"/>
          <p:nvPr/>
        </p:nvSpPr>
        <p:spPr>
          <a:xfrm>
            <a:off x="7617142" y="854887"/>
            <a:ext cx="4196715" cy="478376"/>
          </a:xfrm>
          <a:prstGeom prst="rect">
            <a:avLst/>
          </a:prstGeom>
          <a:noFill/>
        </p:spPr>
        <p:txBody>
          <a:bodyPr wrap="square" rtlCol="0">
            <a:spAutoFit/>
          </a:bodyPr>
          <a:lstStyle/>
          <a:p>
            <a:pPr defTabSz="932597">
              <a:defRPr/>
            </a:pPr>
            <a:r>
              <a:rPr lang="en-US" sz="2448" b="1" dirty="0">
                <a:solidFill>
                  <a:srgbClr val="44546A">
                    <a:lumMod val="20000"/>
                    <a:lumOff val="80000"/>
                  </a:srgbClr>
                </a:solidFill>
                <a:latin typeface="Segoe UI" panose="020B0502040204020203" pitchFamily="34" charset="0"/>
                <a:cs typeface="Segoe UI" panose="020B0502040204020203" pitchFamily="34" charset="0"/>
              </a:rPr>
              <a:t>Hosted Web Apps</a:t>
            </a:r>
            <a:endParaRPr lang="en-GB" sz="2448" b="1" dirty="0">
              <a:solidFill>
                <a:srgbClr val="44546A">
                  <a:lumMod val="20000"/>
                  <a:lumOff val="8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25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par>
                                <p:cTn id="8" presetID="10" presetClass="entr" presetSubtype="0" fill="hold" nodeType="withEffect">
                                  <p:stCondLst>
                                    <p:cond delay="25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500"/>
                                        <p:tgtEl>
                                          <p:spTgt spid="240"/>
                                        </p:tgtEl>
                                      </p:cBhvr>
                                    </p:animEffect>
                                  </p:childTnLst>
                                </p:cTn>
                              </p:par>
                              <p:par>
                                <p:cTn id="11" presetID="10" presetClass="entr" presetSubtype="0" fill="hold" nodeType="withEffect">
                                  <p:stCondLst>
                                    <p:cond delay="50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500"/>
                                        <p:tgtEl>
                                          <p:spTgt spid="232"/>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35"/>
                                        </p:tgtEl>
                                        <p:attrNameLst>
                                          <p:attrName>style.visibility</p:attrName>
                                        </p:attrNameLst>
                                      </p:cBhvr>
                                      <p:to>
                                        <p:strVal val="visible"/>
                                      </p:to>
                                    </p:set>
                                    <p:animEffect transition="in" filter="fade">
                                      <p:cBhvr>
                                        <p:cTn id="19" dur="500"/>
                                        <p:tgtEl>
                                          <p:spTgt spid="2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6"/>
                                        </p:tgtEl>
                                        <p:attrNameLst>
                                          <p:attrName>style.visibility</p:attrName>
                                        </p:attrNameLst>
                                      </p:cBhvr>
                                      <p:to>
                                        <p:strVal val="visible"/>
                                      </p:to>
                                    </p:set>
                                    <p:animEffect transition="in" filter="fade">
                                      <p:cBhvr>
                                        <p:cTn id="24" dur="500"/>
                                        <p:tgtEl>
                                          <p:spTgt spid="236"/>
                                        </p:tgtEl>
                                      </p:cBhvr>
                                    </p:animEffect>
                                  </p:childTnLst>
                                </p:cTn>
                              </p:par>
                              <p:par>
                                <p:cTn id="25" presetID="10" presetClass="entr" presetSubtype="0" fill="hold" grpId="1" nodeType="withEffect">
                                  <p:stCondLst>
                                    <p:cond delay="25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500"/>
                                        <p:tgtEl>
                                          <p:spTgt spid="231"/>
                                        </p:tgtEl>
                                      </p:cBhvr>
                                    </p:animEffect>
                                  </p:childTnLst>
                                </p:cTn>
                              </p:par>
                              <p:par>
                                <p:cTn id="31" presetID="10" presetClass="exit" presetSubtype="0" fill="hold" nodeType="withEffect">
                                  <p:stCondLst>
                                    <p:cond delay="75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par>
                                <p:cTn id="34" presetID="42" presetClass="path" presetSubtype="0" accel="50000" decel="50000" fill="hold" grpId="0" nodeType="withEffect">
                                  <p:stCondLst>
                                    <p:cond delay="750"/>
                                  </p:stCondLst>
                                  <p:childTnLst>
                                    <p:animMotion origin="layout" path="M 3.75E-6 -2.96296E-6 L 3.75E-6 0.1632 " pathEditMode="relative" rAng="0" ptsTypes="AA">
                                      <p:cBhvr>
                                        <p:cTn id="35" dur="1000" fill="hold"/>
                                        <p:tgtEl>
                                          <p:spTgt spid="68"/>
                                        </p:tgtEl>
                                        <p:attrNameLst>
                                          <p:attrName>ppt_x</p:attrName>
                                          <p:attrName>ppt_y</p:attrName>
                                        </p:attrNameLst>
                                      </p:cBhvr>
                                      <p:rCtr x="0" y="8148"/>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wipe(right)">
                                      <p:cBhvr>
                                        <p:cTn id="40" dur="500"/>
                                        <p:tgtEl>
                                          <p:spTgt spid="228"/>
                                        </p:tgtEl>
                                      </p:cBhvr>
                                    </p:animEffect>
                                  </p:childTnLst>
                                </p:cTn>
                              </p:par>
                              <p:par>
                                <p:cTn id="41" presetID="10" presetClass="entr" presetSubtype="0" fill="hold" nodeType="withEffect">
                                  <p:stCondLst>
                                    <p:cond delay="25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500"/>
                                        <p:tgtEl>
                                          <p:spTgt spid="205"/>
                                        </p:tgtEl>
                                      </p:cBhvr>
                                    </p:animEffect>
                                  </p:childTnLst>
                                </p:cTn>
                              </p:par>
                              <p:par>
                                <p:cTn id="47" presetID="10" presetClass="entr" presetSubtype="0" fill="hold" nodeType="withEffect">
                                  <p:stCondLst>
                                    <p:cond delay="750"/>
                                  </p:stCondLst>
                                  <p:childTnLst>
                                    <p:set>
                                      <p:cBhvr>
                                        <p:cTn id="48" dur="1" fill="hold">
                                          <p:stCondLst>
                                            <p:cond delay="0"/>
                                          </p:stCondLst>
                                        </p:cTn>
                                        <p:tgtEl>
                                          <p:spTgt spid="216"/>
                                        </p:tgtEl>
                                        <p:attrNameLst>
                                          <p:attrName>style.visibility</p:attrName>
                                        </p:attrNameLst>
                                      </p:cBhvr>
                                      <p:to>
                                        <p:strVal val="visible"/>
                                      </p:to>
                                    </p:set>
                                    <p:animEffect transition="in" filter="fade">
                                      <p:cBhvr>
                                        <p:cTn id="49" dur="500"/>
                                        <p:tgtEl>
                                          <p:spTgt spid="216"/>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230"/>
                                        </p:tgtEl>
                                        <p:attrNameLst>
                                          <p:attrName>style.visibility</p:attrName>
                                        </p:attrNameLst>
                                      </p:cBhvr>
                                      <p:to>
                                        <p:strVal val="visible"/>
                                      </p:to>
                                    </p:set>
                                    <p:animEffect transition="in" filter="fade">
                                      <p:cBhvr>
                                        <p:cTn id="52" dur="500"/>
                                        <p:tgtEl>
                                          <p:spTgt spid="230"/>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par>
                                <p:cTn id="56" presetID="42" presetClass="path" presetSubtype="0" accel="50000" decel="50000" fill="hold" nodeType="withEffect">
                                  <p:stCondLst>
                                    <p:cond delay="1000"/>
                                  </p:stCondLst>
                                  <p:childTnLst>
                                    <p:animMotion origin="layout" path="M 2.77556E-17 1.11111E-6 L 2.77556E-17 0.46829 " pathEditMode="relative" rAng="0" ptsTypes="AA">
                                      <p:cBhvr>
                                        <p:cTn id="57" dur="2000" fill="hold"/>
                                        <p:tgtEl>
                                          <p:spTgt spid="138"/>
                                        </p:tgtEl>
                                        <p:attrNameLst>
                                          <p:attrName>ppt_x</p:attrName>
                                          <p:attrName>ppt_y</p:attrName>
                                        </p:attrNameLst>
                                      </p:cBhvr>
                                      <p:rCtr x="0" y="23403"/>
                                    </p:animMotion>
                                  </p:childTnLst>
                                </p:cTn>
                              </p:par>
                              <p:par>
                                <p:cTn id="58" presetID="10" presetClass="entr" presetSubtype="0" fill="hold" grpId="0" nodeType="withEffect">
                                  <p:stCondLst>
                                    <p:cond delay="2500"/>
                                  </p:stCondLst>
                                  <p:childTnLst>
                                    <p:set>
                                      <p:cBhvr>
                                        <p:cTn id="59" dur="1" fill="hold">
                                          <p:stCondLst>
                                            <p:cond delay="0"/>
                                          </p:stCondLst>
                                        </p:cTn>
                                        <p:tgtEl>
                                          <p:spTgt spid="239"/>
                                        </p:tgtEl>
                                        <p:attrNameLst>
                                          <p:attrName>style.visibility</p:attrName>
                                        </p:attrNameLst>
                                      </p:cBhvr>
                                      <p:to>
                                        <p:strVal val="visible"/>
                                      </p:to>
                                    </p:set>
                                    <p:animEffect transition="in" filter="fade">
                                      <p:cBhvr>
                                        <p:cTn id="60"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230" grpId="0"/>
      <p:bldP spid="231" grpId="0"/>
      <p:bldP spid="232" grpId="0"/>
      <p:bldP spid="235" grpId="0"/>
      <p:bldP spid="236" grpId="0"/>
      <p:bldP spid="237" grpId="0"/>
      <p:bldP spid="239" grpId="0"/>
      <p:bldP spid="2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686524" y="2013204"/>
            <a:ext cx="2098539" cy="2650377"/>
          </a:xfrm>
          <a:prstGeom prst="rect">
            <a:avLst/>
          </a:prstGeom>
        </p:spPr>
      </p:pic>
      <p:sp>
        <p:nvSpPr>
          <p:cNvPr id="2" name="Title 1"/>
          <p:cNvSpPr>
            <a:spLocks noGrp="1"/>
          </p:cNvSpPr>
          <p:nvPr>
            <p:ph type="title"/>
          </p:nvPr>
        </p:nvSpPr>
        <p:spPr/>
        <p:txBody>
          <a:bodyPr/>
          <a:lstStyle/>
          <a:p>
            <a:r>
              <a:rPr lang="en-US" dirty="0"/>
              <a:t>Why an App?</a:t>
            </a:r>
          </a:p>
        </p:txBody>
      </p:sp>
      <p:pic>
        <p:nvPicPr>
          <p:cNvPr id="12" name="Picture 11"/>
          <p:cNvPicPr>
            <a:picLocks noChangeAspect="1"/>
          </p:cNvPicPr>
          <p:nvPr/>
        </p:nvPicPr>
        <p:blipFill>
          <a:blip r:embed="rId3"/>
          <a:stretch>
            <a:fillRect/>
          </a:stretch>
        </p:blipFill>
        <p:spPr>
          <a:xfrm>
            <a:off x="1770984" y="1741164"/>
            <a:ext cx="2098539" cy="4096038"/>
          </a:xfrm>
          <a:prstGeom prst="rect">
            <a:avLst/>
          </a:prstGeom>
        </p:spPr>
      </p:pic>
      <p:sp>
        <p:nvSpPr>
          <p:cNvPr id="14" name="Rounded Rectangle 13"/>
          <p:cNvSpPr/>
          <p:nvPr/>
        </p:nvSpPr>
        <p:spPr bwMode="auto">
          <a:xfrm>
            <a:off x="3263830" y="3954218"/>
            <a:ext cx="283320" cy="283320"/>
          </a:xfrm>
          <a:prstGeom prst="roundRect">
            <a:avLst/>
          </a:prstGeom>
          <a:blipFill>
            <a:blip r:embed="rId4"/>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Box 15"/>
          <p:cNvSpPr txBox="1"/>
          <p:nvPr/>
        </p:nvSpPr>
        <p:spPr>
          <a:xfrm>
            <a:off x="3095347" y="4111422"/>
            <a:ext cx="620287" cy="357850"/>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408" b="0" i="0" u="none" strike="noStrike" kern="0" cap="none" spc="0" normalizeH="0" baseline="0" noProof="0" dirty="0">
                <a:ln>
                  <a:noFill/>
                </a:ln>
                <a:gradFill>
                  <a:gsLst>
                    <a:gs pos="2917">
                      <a:schemeClr val="tx1"/>
                    </a:gs>
                    <a:gs pos="30000">
                      <a:schemeClr val="tx1"/>
                    </a:gs>
                  </a:gsLst>
                  <a:lin ang="5400000" scaled="0"/>
                </a:gradFill>
                <a:effectLst/>
                <a:uLnTx/>
                <a:uFillTx/>
              </a:rPr>
              <a:t>Manifoldjs</a:t>
            </a:r>
          </a:p>
        </p:txBody>
      </p:sp>
      <p:sp>
        <p:nvSpPr>
          <p:cNvPr id="19" name="TextBox 18"/>
          <p:cNvSpPr txBox="1"/>
          <p:nvPr/>
        </p:nvSpPr>
        <p:spPr>
          <a:xfrm>
            <a:off x="3967612" y="3473947"/>
            <a:ext cx="2435042"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OS Integration</a:t>
            </a:r>
          </a:p>
        </p:txBody>
      </p:sp>
      <p:cxnSp>
        <p:nvCxnSpPr>
          <p:cNvPr id="21" name="Straight Arrow Connector 20"/>
          <p:cNvCxnSpPr>
            <a:stCxn id="19" idx="1"/>
          </p:cNvCxnSpPr>
          <p:nvPr/>
        </p:nvCxnSpPr>
        <p:spPr>
          <a:xfrm flipH="1">
            <a:off x="3547150" y="3797531"/>
            <a:ext cx="420461" cy="2983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6582633" y="3338392"/>
            <a:ext cx="3551972" cy="226175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5739" y="4171457"/>
            <a:ext cx="236402" cy="231425"/>
          </a:xfrm>
          <a:prstGeom prst="rect">
            <a:avLst/>
          </a:prstGeom>
          <a:solidFill>
            <a:schemeClr val="tx1"/>
          </a:solidFill>
        </p:spPr>
      </p:pic>
      <p:cxnSp>
        <p:nvCxnSpPr>
          <p:cNvPr id="25" name="Straight Arrow Connector 24"/>
          <p:cNvCxnSpPr/>
          <p:nvPr/>
        </p:nvCxnSpPr>
        <p:spPr>
          <a:xfrm>
            <a:off x="6260260" y="3954218"/>
            <a:ext cx="1265479" cy="283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462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an App?</a:t>
            </a:r>
          </a:p>
        </p:txBody>
      </p:sp>
      <p:grpSp>
        <p:nvGrpSpPr>
          <p:cNvPr id="4" name="Group 3"/>
          <p:cNvGrpSpPr/>
          <p:nvPr/>
        </p:nvGrpSpPr>
        <p:grpSpPr>
          <a:xfrm>
            <a:off x="1422793" y="1974315"/>
            <a:ext cx="2098539" cy="4096038"/>
            <a:chOff x="109388" y="2728259"/>
            <a:chExt cx="2057578" cy="4016088"/>
          </a:xfrm>
        </p:grpSpPr>
        <p:pic>
          <p:nvPicPr>
            <p:cNvPr id="12" name="Picture 11"/>
            <p:cNvPicPr>
              <a:picLocks noChangeAspect="1"/>
            </p:cNvPicPr>
            <p:nvPr/>
          </p:nvPicPr>
          <p:blipFill>
            <a:blip r:embed="rId2"/>
            <a:stretch>
              <a:fillRect/>
            </a:stretch>
          </p:blipFill>
          <p:spPr>
            <a:xfrm>
              <a:off x="109388" y="2728259"/>
              <a:ext cx="2057578" cy="4016088"/>
            </a:xfrm>
            <a:prstGeom prst="rect">
              <a:avLst/>
            </a:prstGeom>
          </p:spPr>
        </p:pic>
        <p:sp>
          <p:nvSpPr>
            <p:cNvPr id="3" name="Rectangle 2"/>
            <p:cNvSpPr/>
            <p:nvPr/>
          </p:nvSpPr>
          <p:spPr bwMode="auto">
            <a:xfrm>
              <a:off x="269240" y="3303036"/>
              <a:ext cx="1706880" cy="29021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ounded Rectangle 13"/>
            <p:cNvSpPr/>
            <p:nvPr/>
          </p:nvSpPr>
          <p:spPr bwMode="auto">
            <a:xfrm>
              <a:off x="610244" y="4233897"/>
              <a:ext cx="1104126" cy="1104126"/>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 name="TextBox 18"/>
          <p:cNvSpPr txBox="1"/>
          <p:nvPr/>
        </p:nvSpPr>
        <p:spPr>
          <a:xfrm>
            <a:off x="1273768" y="6070709"/>
            <a:ext cx="2565835"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App experience</a:t>
            </a:r>
          </a:p>
        </p:txBody>
      </p:sp>
      <p:pic>
        <p:nvPicPr>
          <p:cNvPr id="22" name="Picture 21"/>
          <p:cNvPicPr>
            <a:picLocks noChangeAspect="1"/>
          </p:cNvPicPr>
          <p:nvPr/>
        </p:nvPicPr>
        <p:blipFill>
          <a:blip r:embed="rId4"/>
          <a:stretch>
            <a:fillRect/>
          </a:stretch>
        </p:blipFill>
        <p:spPr>
          <a:xfrm>
            <a:off x="4590842" y="1442098"/>
            <a:ext cx="7572517" cy="4821887"/>
          </a:xfrm>
          <a:prstGeom prst="rect">
            <a:avLst/>
          </a:prstGeom>
        </p:spPr>
      </p:pic>
      <p:sp>
        <p:nvSpPr>
          <p:cNvPr id="5" name="Rectangle 4"/>
          <p:cNvSpPr/>
          <p:nvPr/>
        </p:nvSpPr>
        <p:spPr bwMode="auto">
          <a:xfrm>
            <a:off x="5518785" y="1818576"/>
            <a:ext cx="5564533" cy="29377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59" y="1850128"/>
            <a:ext cx="2668984" cy="2612793"/>
          </a:xfrm>
          <a:prstGeom prst="rect">
            <a:avLst/>
          </a:prstGeom>
          <a:solidFill>
            <a:schemeClr val="tx1"/>
          </a:solidFill>
        </p:spPr>
      </p:pic>
      <p:sp>
        <p:nvSpPr>
          <p:cNvPr id="7" name="TextBox 6"/>
          <p:cNvSpPr txBox="1"/>
          <p:nvPr/>
        </p:nvSpPr>
        <p:spPr>
          <a:xfrm>
            <a:off x="8067901" y="4196715"/>
            <a:ext cx="1033920"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Your</a:t>
            </a:r>
            <a:endParaRPr kumimoji="0" lang="en-US" sz="2448" b="0" i="0" u="none" strike="noStrike" kern="0" cap="none" spc="0" normalizeH="0" baseline="0" noProof="0" dirty="0">
              <a:ln>
                <a:noFill/>
              </a:ln>
              <a:solidFill>
                <a:schemeClr val="bg1"/>
              </a:solidFill>
              <a:effectLst/>
              <a:uLnTx/>
              <a:uFillTx/>
            </a:endParaRPr>
          </a:p>
        </p:txBody>
      </p:sp>
      <p:sp>
        <p:nvSpPr>
          <p:cNvPr id="8" name="TextBox 7"/>
          <p:cNvSpPr txBox="1"/>
          <p:nvPr/>
        </p:nvSpPr>
        <p:spPr>
          <a:xfrm>
            <a:off x="5864629" y="3853041"/>
            <a:ext cx="5160444" cy="531870"/>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chemeClr val="bg1"/>
                </a:solidFill>
                <a:effectLst/>
                <a:uLnTx/>
                <a:uFillTx/>
              </a:rPr>
              <a:t>Your offline.  Lets continue with our offline content</a:t>
            </a:r>
          </a:p>
        </p:txBody>
      </p:sp>
      <p:sp>
        <p:nvSpPr>
          <p:cNvPr id="18" name="TextBox 17"/>
          <p:cNvSpPr txBox="1"/>
          <p:nvPr/>
        </p:nvSpPr>
        <p:spPr>
          <a:xfrm>
            <a:off x="7112984" y="6070709"/>
            <a:ext cx="2645946"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Offline handling</a:t>
            </a:r>
          </a:p>
        </p:txBody>
      </p:sp>
    </p:spTree>
    <p:extLst>
      <p:ext uri="{BB962C8B-B14F-4D97-AF65-F5344CB8AC3E}">
        <p14:creationId xmlns:p14="http://schemas.microsoft.com/office/powerpoint/2010/main" val="12778666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an App?</a:t>
            </a:r>
          </a:p>
        </p:txBody>
      </p:sp>
      <p:grpSp>
        <p:nvGrpSpPr>
          <p:cNvPr id="4" name="Group 3"/>
          <p:cNvGrpSpPr/>
          <p:nvPr/>
        </p:nvGrpSpPr>
        <p:grpSpPr>
          <a:xfrm>
            <a:off x="1422793" y="1974315"/>
            <a:ext cx="2098539" cy="4096038"/>
            <a:chOff x="109388" y="2728259"/>
            <a:chExt cx="2057578" cy="4016088"/>
          </a:xfrm>
        </p:grpSpPr>
        <p:pic>
          <p:nvPicPr>
            <p:cNvPr id="12" name="Picture 11"/>
            <p:cNvPicPr>
              <a:picLocks noChangeAspect="1"/>
            </p:cNvPicPr>
            <p:nvPr/>
          </p:nvPicPr>
          <p:blipFill>
            <a:blip r:embed="rId2"/>
            <a:stretch>
              <a:fillRect/>
            </a:stretch>
          </p:blipFill>
          <p:spPr>
            <a:xfrm>
              <a:off x="109388" y="2728259"/>
              <a:ext cx="2057578" cy="4016088"/>
            </a:xfrm>
            <a:prstGeom prst="rect">
              <a:avLst/>
            </a:prstGeom>
          </p:spPr>
        </p:pic>
        <p:sp>
          <p:nvSpPr>
            <p:cNvPr id="3" name="Rectangle 2"/>
            <p:cNvSpPr/>
            <p:nvPr/>
          </p:nvSpPr>
          <p:spPr bwMode="auto">
            <a:xfrm>
              <a:off x="269240" y="3303036"/>
              <a:ext cx="1706880" cy="29021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ounded Rectangle 13"/>
            <p:cNvSpPr/>
            <p:nvPr/>
          </p:nvSpPr>
          <p:spPr bwMode="auto">
            <a:xfrm>
              <a:off x="610244" y="4233897"/>
              <a:ext cx="1104126" cy="1104126"/>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 name="TextBox 18"/>
          <p:cNvSpPr txBox="1"/>
          <p:nvPr/>
        </p:nvSpPr>
        <p:spPr>
          <a:xfrm>
            <a:off x="1273768" y="6070709"/>
            <a:ext cx="2565835"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App experience</a:t>
            </a:r>
          </a:p>
        </p:txBody>
      </p:sp>
      <p:pic>
        <p:nvPicPr>
          <p:cNvPr id="22" name="Picture 21"/>
          <p:cNvPicPr>
            <a:picLocks noChangeAspect="1"/>
          </p:cNvPicPr>
          <p:nvPr/>
        </p:nvPicPr>
        <p:blipFill>
          <a:blip r:embed="rId4"/>
          <a:stretch>
            <a:fillRect/>
          </a:stretch>
        </p:blipFill>
        <p:spPr>
          <a:xfrm>
            <a:off x="4590842" y="1442098"/>
            <a:ext cx="7572517" cy="4821887"/>
          </a:xfrm>
          <a:prstGeom prst="rect">
            <a:avLst/>
          </a:prstGeom>
        </p:spPr>
      </p:pic>
      <p:sp>
        <p:nvSpPr>
          <p:cNvPr id="5" name="Rectangle 4"/>
          <p:cNvSpPr/>
          <p:nvPr/>
        </p:nvSpPr>
        <p:spPr bwMode="auto">
          <a:xfrm>
            <a:off x="5518785" y="1818576"/>
            <a:ext cx="5564533" cy="29377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59" y="1850128"/>
            <a:ext cx="2668984" cy="2612793"/>
          </a:xfrm>
          <a:prstGeom prst="rect">
            <a:avLst/>
          </a:prstGeom>
          <a:solidFill>
            <a:schemeClr val="tx1"/>
          </a:solidFill>
        </p:spPr>
      </p:pic>
      <p:sp>
        <p:nvSpPr>
          <p:cNvPr id="7" name="TextBox 6"/>
          <p:cNvSpPr txBox="1"/>
          <p:nvPr/>
        </p:nvSpPr>
        <p:spPr>
          <a:xfrm>
            <a:off x="8067901" y="4196715"/>
            <a:ext cx="1033920"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Your</a:t>
            </a:r>
            <a:endParaRPr kumimoji="0" lang="en-US" sz="2448" b="0" i="0" u="none" strike="noStrike" kern="0" cap="none" spc="0" normalizeH="0" baseline="0" noProof="0" dirty="0">
              <a:ln>
                <a:noFill/>
              </a:ln>
              <a:solidFill>
                <a:schemeClr val="bg1"/>
              </a:solidFill>
              <a:effectLst/>
              <a:uLnTx/>
              <a:uFillTx/>
            </a:endParaRPr>
          </a:p>
        </p:txBody>
      </p:sp>
      <p:sp>
        <p:nvSpPr>
          <p:cNvPr id="8" name="TextBox 7"/>
          <p:cNvSpPr txBox="1"/>
          <p:nvPr/>
        </p:nvSpPr>
        <p:spPr>
          <a:xfrm>
            <a:off x="5864629" y="3853041"/>
            <a:ext cx="5160444" cy="531870"/>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chemeClr val="bg1"/>
                </a:solidFill>
                <a:effectLst/>
                <a:uLnTx/>
                <a:uFillTx/>
              </a:rPr>
              <a:t>Your offline.  Lets continue with our offline content</a:t>
            </a:r>
          </a:p>
        </p:txBody>
      </p:sp>
      <p:sp>
        <p:nvSpPr>
          <p:cNvPr id="18" name="TextBox 17"/>
          <p:cNvSpPr txBox="1"/>
          <p:nvPr/>
        </p:nvSpPr>
        <p:spPr>
          <a:xfrm>
            <a:off x="7112984" y="6070709"/>
            <a:ext cx="2645946"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Offline handling</a:t>
            </a:r>
          </a:p>
        </p:txBody>
      </p:sp>
    </p:spTree>
    <p:extLst>
      <p:ext uri="{BB962C8B-B14F-4D97-AF65-F5344CB8AC3E}">
        <p14:creationId xmlns:p14="http://schemas.microsoft.com/office/powerpoint/2010/main" val="1151140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an App?</a:t>
            </a:r>
          </a:p>
        </p:txBody>
      </p:sp>
      <p:sp>
        <p:nvSpPr>
          <p:cNvPr id="19" name="TextBox 18"/>
          <p:cNvSpPr txBox="1"/>
          <p:nvPr/>
        </p:nvSpPr>
        <p:spPr>
          <a:xfrm>
            <a:off x="1273768" y="6070709"/>
            <a:ext cx="2567470" cy="6471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Store Discovery</a:t>
            </a:r>
          </a:p>
        </p:txBody>
      </p:sp>
      <p:pic>
        <p:nvPicPr>
          <p:cNvPr id="6" name="Picture 5"/>
          <p:cNvPicPr>
            <a:picLocks noChangeAspect="1"/>
          </p:cNvPicPr>
          <p:nvPr/>
        </p:nvPicPr>
        <p:blipFill>
          <a:blip r:embed="rId2"/>
          <a:stretch>
            <a:fillRect/>
          </a:stretch>
        </p:blipFill>
        <p:spPr>
          <a:xfrm>
            <a:off x="4340401" y="711725"/>
            <a:ext cx="6785245" cy="5679166"/>
          </a:xfrm>
          <a:prstGeom prst="rect">
            <a:avLst/>
          </a:prstGeom>
        </p:spPr>
      </p:pic>
    </p:spTree>
    <p:extLst>
      <p:ext uri="{BB962C8B-B14F-4D97-AF65-F5344CB8AC3E}">
        <p14:creationId xmlns:p14="http://schemas.microsoft.com/office/powerpoint/2010/main" val="9144873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762935" y="563775"/>
            <a:ext cx="3590834" cy="2588199"/>
          </a:xfrm>
          <a:prstGeom prst="rect">
            <a:avLst/>
          </a:prstGeom>
        </p:spPr>
      </p:pic>
      <p:pic>
        <p:nvPicPr>
          <p:cNvPr id="6" name="Picture 5"/>
          <p:cNvPicPr>
            <a:picLocks noChangeAspect="1"/>
          </p:cNvPicPr>
          <p:nvPr/>
        </p:nvPicPr>
        <p:blipFill>
          <a:blip r:embed="rId3"/>
          <a:stretch>
            <a:fillRect/>
          </a:stretch>
        </p:blipFill>
        <p:spPr>
          <a:xfrm>
            <a:off x="5972060" y="532686"/>
            <a:ext cx="2098539" cy="2650377"/>
          </a:xfrm>
          <a:prstGeom prst="rect">
            <a:avLst/>
          </a:prstGeom>
        </p:spPr>
      </p:pic>
      <p:pic>
        <p:nvPicPr>
          <p:cNvPr id="7" name="Picture 6"/>
          <p:cNvPicPr>
            <a:picLocks noChangeAspect="1"/>
          </p:cNvPicPr>
          <p:nvPr/>
        </p:nvPicPr>
        <p:blipFill>
          <a:blip r:embed="rId4"/>
          <a:stretch>
            <a:fillRect/>
          </a:stretch>
        </p:blipFill>
        <p:spPr>
          <a:xfrm>
            <a:off x="275481" y="2755958"/>
            <a:ext cx="3804408" cy="3885697"/>
          </a:xfrm>
          <a:prstGeom prst="rect">
            <a:avLst/>
          </a:prstGeom>
        </p:spPr>
      </p:pic>
      <p:pic>
        <p:nvPicPr>
          <p:cNvPr id="8" name="Picture 7"/>
          <p:cNvPicPr>
            <a:picLocks noChangeAspect="1"/>
          </p:cNvPicPr>
          <p:nvPr/>
        </p:nvPicPr>
        <p:blipFill>
          <a:blip r:embed="rId5"/>
          <a:stretch>
            <a:fillRect/>
          </a:stretch>
        </p:blipFill>
        <p:spPr>
          <a:xfrm>
            <a:off x="4518685" y="3379017"/>
            <a:ext cx="3792915" cy="3311028"/>
          </a:xfrm>
          <a:prstGeom prst="rect">
            <a:avLst/>
          </a:prstGeom>
        </p:spPr>
      </p:pic>
      <p:pic>
        <p:nvPicPr>
          <p:cNvPr id="9" name="Picture 8"/>
          <p:cNvPicPr>
            <a:picLocks noChangeAspect="1"/>
          </p:cNvPicPr>
          <p:nvPr/>
        </p:nvPicPr>
        <p:blipFill>
          <a:blip r:embed="rId6"/>
          <a:stretch>
            <a:fillRect/>
          </a:stretch>
        </p:blipFill>
        <p:spPr>
          <a:xfrm>
            <a:off x="8421122" y="3509391"/>
            <a:ext cx="3917274" cy="3132264"/>
          </a:xfrm>
          <a:prstGeom prst="rect">
            <a:avLst/>
          </a:prstGeom>
        </p:spPr>
      </p:pic>
      <p:sp>
        <p:nvSpPr>
          <p:cNvPr id="2" name="Title 1"/>
          <p:cNvSpPr>
            <a:spLocks noGrp="1"/>
          </p:cNvSpPr>
          <p:nvPr>
            <p:ph type="title"/>
          </p:nvPr>
        </p:nvSpPr>
        <p:spPr/>
        <p:txBody>
          <a:bodyPr/>
          <a:lstStyle/>
          <a:p>
            <a:r>
              <a:rPr lang="en-US" dirty="0"/>
              <a:t>Platform APIs</a:t>
            </a:r>
          </a:p>
        </p:txBody>
      </p:sp>
    </p:spTree>
    <p:extLst>
      <p:ext uri="{BB962C8B-B14F-4D97-AF65-F5344CB8AC3E}">
        <p14:creationId xmlns:p14="http://schemas.microsoft.com/office/powerpoint/2010/main" val="35972841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Standard</a:t>
            </a:r>
          </a:p>
        </p:txBody>
      </p:sp>
      <p:sp>
        <p:nvSpPr>
          <p:cNvPr id="3" name="Text Placeholder 2"/>
          <p:cNvSpPr>
            <a:spLocks noGrp="1"/>
          </p:cNvSpPr>
          <p:nvPr>
            <p:ph type="body" sz="quarter" idx="10"/>
          </p:nvPr>
        </p:nvSpPr>
        <p:spPr>
          <a:xfrm>
            <a:off x="274640" y="1212852"/>
            <a:ext cx="11887200" cy="738536"/>
          </a:xfrm>
        </p:spPr>
        <p:txBody>
          <a:bodyPr/>
          <a:lstStyle/>
          <a:p>
            <a:r>
              <a:rPr lang="en-US" dirty="0"/>
              <a:t>Manifest for Web Apps</a:t>
            </a:r>
          </a:p>
        </p:txBody>
      </p:sp>
      <p:sp>
        <p:nvSpPr>
          <p:cNvPr id="4" name="Rectangle 3"/>
          <p:cNvSpPr/>
          <p:nvPr/>
        </p:nvSpPr>
        <p:spPr>
          <a:xfrm>
            <a:off x="5982440" y="209577"/>
            <a:ext cx="9766959" cy="6591976"/>
          </a:xfrm>
          <a:prstGeom prst="rect">
            <a:avLst/>
          </a:prstGeom>
        </p:spPr>
        <p:txBody>
          <a:bodyPr wrap="square">
            <a:spAutoFit/>
          </a:bodyPr>
          <a:lstStyle/>
          <a:p>
            <a:pPr defTabSz="932597"/>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"name"</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"Super Web App"</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short_name</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"SuperWA"</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start_url</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"http://www.example.com"</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"icons"</a:t>
            </a:r>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src</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"tiny.png"</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"sizes"</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"70x70"</a:t>
            </a:r>
            <a:endParaRPr lang="en-US" sz="1632" kern="0" dirty="0">
              <a:solidFill>
                <a:srgbClr val="000000"/>
              </a:solidFill>
              <a:highlight>
                <a:srgbClr val="FFFFFF"/>
              </a:highlight>
              <a:latin typeface="Consolas" panose="020B0609020204030204" pitchFamily="49" charset="0"/>
            </a:endParaRP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src</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"square.png"</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"sizes"</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"150x150"</a:t>
            </a:r>
            <a:endParaRPr lang="en-US" sz="1632" kern="0" dirty="0">
              <a:solidFill>
                <a:srgbClr val="000000"/>
              </a:solidFill>
              <a:highlight>
                <a:srgbClr val="FFFFFF"/>
              </a:highlight>
              <a:latin typeface="Consolas" panose="020B0609020204030204" pitchFamily="49" charset="0"/>
            </a:endParaRP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src</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"apple-touch-icon-72x72-precomposed.png"</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"sizes"</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"72x72"</a:t>
            </a:r>
            <a:endParaRPr lang="en-US" sz="1632" kern="0" dirty="0">
              <a:solidFill>
                <a:srgbClr val="000000"/>
              </a:solidFill>
              <a:highlight>
                <a:srgbClr val="FFFFFF"/>
              </a:highlight>
              <a:latin typeface="Consolas" panose="020B0609020204030204" pitchFamily="49" charset="0"/>
            </a:endParaRP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a:t>
            </a:r>
            <a:r>
              <a:rPr lang="en-US" sz="1632" kern="0" dirty="0" err="1">
                <a:solidFill>
                  <a:srgbClr val="2E75B6"/>
                </a:solidFill>
                <a:highlight>
                  <a:srgbClr val="FFFFFF"/>
                </a:highlight>
                <a:latin typeface="Consolas" panose="020B0609020204030204" pitchFamily="49" charset="0"/>
              </a:rPr>
              <a:t>src</a:t>
            </a:r>
            <a:r>
              <a:rPr lang="en-US" sz="1632" kern="0" dirty="0">
                <a:solidFill>
                  <a:srgbClr val="2E75B6"/>
                </a:solidFill>
                <a:highlight>
                  <a:srgbClr val="FFFFFF"/>
                </a:highlight>
                <a:latin typeface="Consolas" panose="020B0609020204030204" pitchFamily="49" charset="0"/>
              </a:rPr>
              <a:t>"</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"niceicon.png"</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"sizes"</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"128x128"</a:t>
            </a:r>
            <a:endParaRPr lang="en-US" sz="1632" kern="0" dirty="0">
              <a:solidFill>
                <a:srgbClr val="000000"/>
              </a:solidFill>
              <a:highlight>
                <a:srgbClr val="FFFFFF"/>
              </a:highlight>
              <a:latin typeface="Consolas" panose="020B0609020204030204" pitchFamily="49" charset="0"/>
            </a:endParaRP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"display"</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"standalone"</a:t>
            </a:r>
            <a:r>
              <a:rPr lang="en-US" sz="1632" kern="0" dirty="0">
                <a:solidFill>
                  <a:srgbClr val="000000"/>
                </a:solidFill>
                <a:highlight>
                  <a:srgbClr val="FFFFFF"/>
                </a:highlight>
                <a:latin typeface="Consolas" panose="020B0609020204030204" pitchFamily="49" charset="0"/>
              </a:rPr>
              <a:t>,</a:t>
            </a:r>
          </a:p>
          <a:p>
            <a:pPr defTabSz="932597"/>
            <a:r>
              <a:rPr lang="en-US" sz="1632" kern="0" dirty="0">
                <a:solidFill>
                  <a:srgbClr val="000000"/>
                </a:solidFill>
                <a:highlight>
                  <a:srgbClr val="FFFFFF"/>
                </a:highlight>
                <a:latin typeface="Consolas" panose="020B0609020204030204" pitchFamily="49" charset="0"/>
              </a:rPr>
              <a:t>  </a:t>
            </a:r>
            <a:r>
              <a:rPr lang="en-US" sz="1632" kern="0" dirty="0">
                <a:solidFill>
                  <a:srgbClr val="2E75B6"/>
                </a:solidFill>
                <a:highlight>
                  <a:srgbClr val="FFFFFF"/>
                </a:highlight>
                <a:latin typeface="Consolas" panose="020B0609020204030204" pitchFamily="49" charset="0"/>
              </a:rPr>
              <a:t>"orientation"</a:t>
            </a:r>
            <a:r>
              <a:rPr lang="en-US" sz="1632" kern="0" dirty="0">
                <a:solidFill>
                  <a:srgbClr val="000000"/>
                </a:solidFill>
                <a:highlight>
                  <a:srgbClr val="FFFFFF"/>
                </a:highlight>
                <a:latin typeface="Consolas" panose="020B0609020204030204" pitchFamily="49" charset="0"/>
              </a:rPr>
              <a:t>: </a:t>
            </a:r>
            <a:r>
              <a:rPr lang="en-US" sz="1632" kern="0" dirty="0">
                <a:solidFill>
                  <a:srgbClr val="A31515"/>
                </a:solidFill>
                <a:highlight>
                  <a:srgbClr val="FFFFFF"/>
                </a:highlight>
                <a:latin typeface="Consolas" panose="020B0609020204030204" pitchFamily="49" charset="0"/>
              </a:rPr>
              <a:t>"landscape"</a:t>
            </a:r>
            <a:endParaRPr lang="en-US" sz="1632" kern="0" dirty="0">
              <a:solidFill>
                <a:srgbClr val="000000"/>
              </a:solidFill>
              <a:highlight>
                <a:srgbClr val="FFFFFF"/>
              </a:highlight>
              <a:latin typeface="Consolas" panose="020B0609020204030204" pitchFamily="49" charset="0"/>
            </a:endParaRPr>
          </a:p>
          <a:p>
            <a:pPr defTabSz="932597"/>
            <a:r>
              <a:rPr lang="en-US" sz="1632" kern="0" dirty="0">
                <a:solidFill>
                  <a:srgbClr val="000000"/>
                </a:solidFill>
                <a:highlight>
                  <a:srgbClr val="FFFFFF"/>
                </a:highlight>
                <a:latin typeface="Consolas" panose="020B0609020204030204" pitchFamily="49" charset="0"/>
              </a:rPr>
              <a:t>}</a:t>
            </a:r>
            <a:endParaRPr lang="en-US" sz="1632" kern="0" dirty="0">
              <a:solidFill>
                <a:srgbClr val="00BCF2"/>
              </a:solidFill>
            </a:endParaRPr>
          </a:p>
        </p:txBody>
      </p:sp>
      <p:sp>
        <p:nvSpPr>
          <p:cNvPr id="6" name="TextBox 5"/>
          <p:cNvSpPr txBox="1"/>
          <p:nvPr/>
        </p:nvSpPr>
        <p:spPr>
          <a:xfrm>
            <a:off x="-111821" y="1836449"/>
            <a:ext cx="3974773" cy="485309"/>
          </a:xfrm>
          <a:prstGeom prst="rect">
            <a:avLst/>
          </a:prstGeom>
        </p:spPr>
        <p:txBody>
          <a:bodyPr wrap="square" lIns="139891" tIns="111912" rIns="139891" bIns="111912" rtlCol="0">
            <a:spAutoFit/>
          </a:bodyPr>
          <a:lstStyle/>
          <a:p>
            <a:pPr algn="ctr" defTabSz="932597">
              <a:lnSpc>
                <a:spcPct val="90000"/>
              </a:lnSpc>
              <a:spcBef>
                <a:spcPts val="612"/>
              </a:spcBef>
            </a:pPr>
            <a:r>
              <a:rPr lang="en-US" sz="1836" kern="0" dirty="0" err="1">
                <a:solidFill>
                  <a:srgbClr val="00BCF2"/>
                </a:solidFill>
                <a:latin typeface="Segoe UI Light" charset="0"/>
                <a:cs typeface="Segoe UI Light" charset="0"/>
              </a:rPr>
              <a:t>http://w3c.github.io/manifest/</a:t>
            </a:r>
            <a:endParaRPr lang="en-US" sz="1836" kern="0" dirty="0" err="1">
              <a:solidFill>
                <a:srgbClr val="00BCF2"/>
              </a:solidFill>
            </a:endParaRPr>
          </a:p>
        </p:txBody>
      </p:sp>
    </p:spTree>
    <p:extLst>
      <p:ext uri="{BB962C8B-B14F-4D97-AF65-F5344CB8AC3E}">
        <p14:creationId xmlns:p14="http://schemas.microsoft.com/office/powerpoint/2010/main" val="39639336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Manifoldjs?</a:t>
            </a:r>
          </a:p>
        </p:txBody>
      </p:sp>
      <p:sp>
        <p:nvSpPr>
          <p:cNvPr id="7" name="Text Placeholder 5"/>
          <p:cNvSpPr txBox="1">
            <a:spLocks/>
          </p:cNvSpPr>
          <p:nvPr/>
        </p:nvSpPr>
        <p:spPr>
          <a:xfrm>
            <a:off x="438864" y="1445859"/>
            <a:ext cx="7894178" cy="6180239"/>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buNone/>
            </a:pPr>
            <a:r>
              <a:rPr lang="en-US" sz="3672" dirty="0"/>
              <a:t>The web is a mature cross platform app environment</a:t>
            </a:r>
          </a:p>
          <a:p>
            <a:pPr marL="0" indent="0" defTabSz="932563">
              <a:buNone/>
            </a:pPr>
            <a:endParaRPr lang="en-US" sz="3672" dirty="0"/>
          </a:p>
          <a:p>
            <a:pPr marL="0" indent="0" defTabSz="932563">
              <a:buNone/>
            </a:pPr>
            <a:r>
              <a:rPr lang="en-US" sz="3672" dirty="0"/>
              <a:t>Hosted web apps can reach </a:t>
            </a:r>
            <a:r>
              <a:rPr lang="en-US" sz="3672"/>
              <a:t>all platforms at once</a:t>
            </a:r>
            <a:endParaRPr lang="en-US" sz="3672" dirty="0"/>
          </a:p>
          <a:p>
            <a:pPr marL="0" indent="0" defTabSz="932563">
              <a:buNone/>
            </a:pPr>
            <a:r>
              <a:rPr lang="en-US" sz="3672" dirty="0"/>
              <a:t> </a:t>
            </a:r>
          </a:p>
          <a:p>
            <a:pPr marL="0" indent="0" defTabSz="932563">
              <a:buNone/>
            </a:pPr>
            <a:r>
              <a:rPr lang="en-US" sz="3672" dirty="0"/>
              <a:t>The tool works for developers regardless of dev environment </a:t>
            </a:r>
          </a:p>
          <a:p>
            <a:pPr marL="0" indent="0" defTabSz="932563">
              <a:buNone/>
            </a:pPr>
            <a:endParaRPr lang="en-US" sz="3999" dirty="0"/>
          </a:p>
          <a:p>
            <a:pPr marL="0" indent="0" defTabSz="932563">
              <a:buNone/>
            </a:pPr>
            <a:endParaRPr lang="en-US" sz="3999"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528" y="1067895"/>
            <a:ext cx="1500261" cy="1500261"/>
          </a:xfrm>
          <a:prstGeom prst="rect">
            <a:avLst/>
          </a:prstGeom>
        </p:spPr>
      </p:pic>
      <p:grpSp>
        <p:nvGrpSpPr>
          <p:cNvPr id="10" name="Group 9"/>
          <p:cNvGrpSpPr/>
          <p:nvPr/>
        </p:nvGrpSpPr>
        <p:grpSpPr>
          <a:xfrm>
            <a:off x="8324538" y="3240632"/>
            <a:ext cx="3045591" cy="758389"/>
            <a:chOff x="119404" y="5609006"/>
            <a:chExt cx="2986145" cy="743586"/>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04" y="5609006"/>
              <a:ext cx="569618" cy="624497"/>
            </a:xfrm>
            <a:prstGeom prst="rect">
              <a:avLst/>
            </a:prstGeom>
          </p:spPr>
        </p:pic>
        <p:pic>
          <p:nvPicPr>
            <p:cNvPr id="12" name="Picture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7526" t="4602" r="26025" b="9364"/>
            <a:stretch/>
          </p:blipFill>
          <p:spPr>
            <a:xfrm>
              <a:off x="842716" y="5620961"/>
              <a:ext cx="576072" cy="600586"/>
            </a:xfrm>
            <a:prstGeom prst="rect">
              <a:avLst/>
            </a:prstGeom>
          </p:spPr>
        </p:pic>
        <p:pic>
          <p:nvPicPr>
            <p:cNvPr id="13" name="Picture 12"/>
            <p:cNvPicPr>
              <a:picLocks noChangeAspect="1"/>
            </p:cNvPicPr>
            <p:nvPr/>
          </p:nvPicPr>
          <p:blipFill>
            <a:blip r:embed="rId6" cstate="print">
              <a:extLst>
                <a:ext uri="{BEBA8EAE-BF5A-486C-A8C5-ECC9F3942E4B}">
                  <a14:imgProps xmlns:a14="http://schemas.microsoft.com/office/drawing/2010/main">
                    <a14:imgLayer r:embed="rId7">
                      <a14:imgEffect>
                        <a14:backgroundRemoval t="0" b="99600" l="5400" r="100000">
                          <a14:foregroundMark x1="17400" y1="43100" x2="17400" y2="43100"/>
                          <a14:foregroundMark x1="50600" y1="22300" x2="50600" y2="22300"/>
                          <a14:foregroundMark x1="83400" y1="49600" x2="83400" y2="49600"/>
                        </a14:backgroundRemoval>
                      </a14:imgEffect>
                    </a14:imgLayer>
                  </a14:imgProps>
                </a:ext>
                <a:ext uri="{28A0092B-C50C-407E-A947-70E740481C1C}">
                  <a14:useLocalDpi xmlns:a14="http://schemas.microsoft.com/office/drawing/2010/main" val="0"/>
                </a:ext>
              </a:extLst>
            </a:blip>
            <a:stretch>
              <a:fillRect/>
            </a:stretch>
          </p:blipFill>
          <p:spPr>
            <a:xfrm>
              <a:off x="1496832" y="5683578"/>
              <a:ext cx="497366" cy="497366"/>
            </a:xfrm>
            <a:prstGeom prst="rect">
              <a:avLst/>
            </a:prstGeom>
          </p:spPr>
        </p:pic>
        <p:pic>
          <p:nvPicPr>
            <p:cNvPr id="14" name="Picture 13"/>
            <p:cNvPicPr>
              <a:picLocks noChangeAspect="1"/>
            </p:cNvPicPr>
            <p:nvPr/>
          </p:nvPicPr>
          <p:blipFill>
            <a:blip r:embed="rId8">
              <a:extLst>
                <a:ext uri="{BEBA8EAE-BF5A-486C-A8C5-ECC9F3942E4B}">
                  <a14:imgProps xmlns:a14="http://schemas.microsoft.com/office/drawing/2010/main">
                    <a14:imgLayer r:embed="rId9">
                      <a14:imgEffect>
                        <a14:backgroundRemoval t="5500" b="99500" l="10000" r="90000">
                          <a14:foregroundMark x1="57031" y1="50750" x2="57031" y2="50750"/>
                          <a14:foregroundMark x1="48125" y1="45250" x2="48125" y2="45250"/>
                        </a14:backgroundRemoval>
                      </a14:imgEffect>
                    </a14:imgLayer>
                  </a14:imgProps>
                </a:ext>
                <a:ext uri="{28A0092B-C50C-407E-A947-70E740481C1C}">
                  <a14:useLocalDpi xmlns:a14="http://schemas.microsoft.com/office/drawing/2010/main" val="0"/>
                </a:ext>
              </a:extLst>
            </a:blip>
            <a:stretch>
              <a:fillRect/>
            </a:stretch>
          </p:blipFill>
          <p:spPr>
            <a:xfrm>
              <a:off x="1911905" y="5748704"/>
              <a:ext cx="703515" cy="43969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4107" y="5675536"/>
              <a:ext cx="711442" cy="677056"/>
            </a:xfrm>
            <a:prstGeom prst="rect">
              <a:avLst/>
            </a:prstGeom>
          </p:spPr>
        </p:pic>
      </p:grpSp>
      <p:grpSp>
        <p:nvGrpSpPr>
          <p:cNvPr id="19" name="Group 18"/>
          <p:cNvGrpSpPr/>
          <p:nvPr/>
        </p:nvGrpSpPr>
        <p:grpSpPr>
          <a:xfrm>
            <a:off x="8336090" y="5034956"/>
            <a:ext cx="2534153" cy="965244"/>
            <a:chOff x="8662644" y="5116456"/>
            <a:chExt cx="2484689" cy="946404"/>
          </a:xfrm>
        </p:grpSpPr>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24613" y="5163790"/>
              <a:ext cx="770651" cy="77065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2644" y="5252392"/>
              <a:ext cx="569618" cy="624497"/>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85461" y="5116456"/>
              <a:ext cx="1261872" cy="946404"/>
            </a:xfrm>
            <a:prstGeom prst="rect">
              <a:avLst/>
            </a:prstGeom>
          </p:spPr>
        </p:pic>
      </p:grpSp>
    </p:spTree>
    <p:extLst>
      <p:ext uri="{BB962C8B-B14F-4D97-AF65-F5344CB8AC3E}">
        <p14:creationId xmlns:p14="http://schemas.microsoft.com/office/powerpoint/2010/main" val="3998712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Options with Manifoldjs</a:t>
            </a:r>
          </a:p>
        </p:txBody>
      </p:sp>
      <p:sp>
        <p:nvSpPr>
          <p:cNvPr id="5" name="Text Placeholder 4"/>
          <p:cNvSpPr>
            <a:spLocks noGrp="1"/>
          </p:cNvSpPr>
          <p:nvPr>
            <p:ph type="body" sz="quarter" idx="11"/>
          </p:nvPr>
        </p:nvSpPr>
        <p:spPr>
          <a:xfrm>
            <a:off x="283990" y="1379355"/>
            <a:ext cx="2742810" cy="4645262"/>
          </a:xfrm>
          <a:ln>
            <a:solidFill>
              <a:schemeClr val="accent3">
                <a:lumMod val="90000"/>
              </a:schemeClr>
            </a:solidFill>
          </a:ln>
        </p:spPr>
        <p:txBody>
          <a:bodyPr/>
          <a:lstStyle/>
          <a:p>
            <a:r>
              <a:rPr lang="en-US" dirty="0"/>
              <a:t>Manifoldjs CLI</a:t>
            </a:r>
          </a:p>
          <a:p>
            <a:r>
              <a:rPr lang="en-US" sz="1836" dirty="0"/>
              <a:t>-node.js tool</a:t>
            </a:r>
          </a:p>
          <a:p>
            <a:r>
              <a:rPr lang="en-US" sz="1836" dirty="0"/>
              <a:t>-platform independent</a:t>
            </a:r>
          </a:p>
        </p:txBody>
      </p:sp>
      <p:sp>
        <p:nvSpPr>
          <p:cNvPr id="6" name="Text Placeholder 4"/>
          <p:cNvSpPr txBox="1">
            <a:spLocks/>
          </p:cNvSpPr>
          <p:nvPr/>
        </p:nvSpPr>
        <p:spPr>
          <a:xfrm>
            <a:off x="3229152" y="1379355"/>
            <a:ext cx="2742810" cy="4645262"/>
          </a:xfrm>
          <a:prstGeom prst="rect">
            <a:avLst/>
          </a:prstGeom>
          <a:ln>
            <a:solidFill>
              <a:schemeClr val="accent3">
                <a:lumMod val="90000"/>
              </a:schemeClr>
            </a:solidFill>
          </a:ln>
        </p:spPr>
        <p:txBody>
          <a:bodyPr vert="horz" wrap="square" lIns="149217" tIns="93260" rIns="149217" bIns="9326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r>
              <a:rPr lang="en-US" sz="2400" dirty="0"/>
              <a:t>Manifoldjs.com</a:t>
            </a:r>
          </a:p>
          <a:p>
            <a:pPr marL="342834" indent="-342834" defTabSz="932563"/>
            <a:r>
              <a:rPr lang="en-US" sz="1836" dirty="0"/>
              <a:t>-web based vision of CLI tool</a:t>
            </a:r>
          </a:p>
          <a:p>
            <a:pPr marL="342834" indent="-342834" defTabSz="932563"/>
            <a:r>
              <a:rPr lang="en-US" sz="1836" dirty="0"/>
              <a:t>-requires no tools to install</a:t>
            </a:r>
          </a:p>
        </p:txBody>
      </p:sp>
      <p:sp>
        <p:nvSpPr>
          <p:cNvPr id="7" name="Text Placeholder 4"/>
          <p:cNvSpPr txBox="1">
            <a:spLocks/>
          </p:cNvSpPr>
          <p:nvPr/>
        </p:nvSpPr>
        <p:spPr>
          <a:xfrm>
            <a:off x="6288688" y="1379355"/>
            <a:ext cx="2742810" cy="4645262"/>
          </a:xfrm>
          <a:prstGeom prst="rect">
            <a:avLst/>
          </a:prstGeom>
          <a:ln>
            <a:solidFill>
              <a:schemeClr val="accent3">
                <a:lumMod val="90000"/>
              </a:schemeClr>
            </a:solidFill>
          </a:ln>
        </p:spPr>
        <p:txBody>
          <a:bodyPr vert="horz" wrap="square" lIns="149217" tIns="93260" rIns="149217" bIns="9326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r>
              <a:rPr lang="en-US" sz="2400" dirty="0" err="1"/>
              <a:t>ManifoldCordova</a:t>
            </a:r>
            <a:endParaRPr lang="en-US" sz="2400" dirty="0"/>
          </a:p>
          <a:p>
            <a:pPr marL="342834" indent="-342834" defTabSz="932563"/>
            <a:r>
              <a:rPr lang="en-US" sz="1836" dirty="0"/>
              <a:t>-Cordova plugin</a:t>
            </a:r>
          </a:p>
          <a:p>
            <a:pPr marL="342834" indent="-342834" defTabSz="932563"/>
            <a:r>
              <a:rPr lang="en-US" sz="1836" dirty="0"/>
              <a:t>-soon to be VS template</a:t>
            </a:r>
          </a:p>
        </p:txBody>
      </p:sp>
      <p:sp>
        <p:nvSpPr>
          <p:cNvPr id="8" name="Text Placeholder 4"/>
          <p:cNvSpPr txBox="1">
            <a:spLocks/>
          </p:cNvSpPr>
          <p:nvPr/>
        </p:nvSpPr>
        <p:spPr>
          <a:xfrm>
            <a:off x="9233851" y="1379355"/>
            <a:ext cx="2742810" cy="4645262"/>
          </a:xfrm>
          <a:prstGeom prst="rect">
            <a:avLst/>
          </a:prstGeom>
          <a:ln>
            <a:solidFill>
              <a:schemeClr val="accent3">
                <a:lumMod val="90000"/>
              </a:schemeClr>
            </a:solidFill>
          </a:ln>
        </p:spPr>
        <p:txBody>
          <a:bodyPr vert="horz" wrap="square" lIns="149217" tIns="93260" rIns="149217" bIns="9326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r>
              <a:rPr lang="en-US" sz="2400" dirty="0"/>
              <a:t>Manifold toolkit</a:t>
            </a:r>
          </a:p>
          <a:p>
            <a:pPr marL="342834" indent="-342834" defTabSz="932563"/>
            <a:r>
              <a:rPr lang="en-US" sz="1836" dirty="0"/>
              <a:t>-Additional Cordova plugin</a:t>
            </a:r>
          </a:p>
          <a:p>
            <a:pPr marL="342834" indent="-342834" defTabSz="932563"/>
            <a:r>
              <a:rPr lang="en-US" sz="1836" dirty="0"/>
              <a:t>-provides WAT functionality</a:t>
            </a:r>
          </a:p>
          <a:p>
            <a:pPr marL="342834" indent="-342834" defTabSz="932563"/>
            <a:r>
              <a:rPr lang="en-US" sz="1836" dirty="0"/>
              <a:t>-generates Windows, iOS, android</a:t>
            </a:r>
          </a:p>
          <a:p>
            <a:pPr marL="342834" indent="-342834" defTabSz="932563"/>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64" y="3544655"/>
            <a:ext cx="1306226" cy="215811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226" y="3544655"/>
            <a:ext cx="1306226" cy="2158112"/>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3762" y="3544655"/>
            <a:ext cx="1306226" cy="215811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587" y="4710342"/>
            <a:ext cx="1199548" cy="1199548"/>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864" y="3544655"/>
            <a:ext cx="1306226" cy="215811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688" y="4710342"/>
            <a:ext cx="1199548" cy="119954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9111" y="5145441"/>
            <a:ext cx="1016476" cy="606813"/>
          </a:xfrm>
          <a:prstGeom prst="rect">
            <a:avLst/>
          </a:prstGeom>
        </p:spPr>
      </p:pic>
    </p:spTree>
    <p:extLst>
      <p:ext uri="{BB962C8B-B14F-4D97-AF65-F5344CB8AC3E}">
        <p14:creationId xmlns:p14="http://schemas.microsoft.com/office/powerpoint/2010/main" val="2942647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883" y="1012030"/>
            <a:ext cx="12434711" cy="598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080" dirty="0">
              <a:solidFill>
                <a:srgbClr val="0078D7"/>
              </a:solidFill>
              <a:latin typeface="Segoe UI"/>
              <a:ea typeface="Segoe UI" pitchFamily="34" charset="0"/>
              <a:cs typeface="Segoe UI" pitchFamily="34" charset="0"/>
            </a:endParaRPr>
          </a:p>
        </p:txBody>
      </p:sp>
      <p:sp>
        <p:nvSpPr>
          <p:cNvPr id="34" name="Web"/>
          <p:cNvSpPr txBox="1">
            <a:spLocks/>
          </p:cNvSpPr>
          <p:nvPr/>
        </p:nvSpPr>
        <p:spPr>
          <a:xfrm>
            <a:off x="1005139" y="258618"/>
            <a:ext cx="8593293" cy="608408"/>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3000" dirty="0">
                <a:solidFill>
                  <a:srgbClr val="FFFFFF"/>
                </a:solidFill>
                <a:latin typeface="Segoe UI Light"/>
              </a:rPr>
              <a:t>Project Westminster on Windows 10</a:t>
            </a:r>
          </a:p>
        </p:txBody>
      </p:sp>
      <p:sp>
        <p:nvSpPr>
          <p:cNvPr id="30" name="Content Placeholder 2"/>
          <p:cNvSpPr txBox="1">
            <a:spLocks/>
          </p:cNvSpPr>
          <p:nvPr/>
        </p:nvSpPr>
        <p:spPr>
          <a:xfrm>
            <a:off x="5849082" y="1828938"/>
            <a:ext cx="6586511" cy="5168177"/>
          </a:xfrm>
          <a:prstGeom prst="rect">
            <a:avLst/>
          </a:prstGeom>
        </p:spPr>
        <p:txBody>
          <a:bodyPr vert="horz" wrap="square" lIns="149217" tIns="93260" rIns="149217" bIns="9326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10000"/>
              </a:lnSpc>
              <a:spcBef>
                <a:spcPts val="2448"/>
              </a:spcBef>
              <a:spcAft>
                <a:spcPts val="612"/>
              </a:spcAft>
              <a:buNone/>
              <a:defRPr/>
            </a:pPr>
            <a:r>
              <a:rPr lang="en-US" sz="2720" dirty="0">
                <a:solidFill>
                  <a:srgbClr val="2ABEBC"/>
                </a:solidFill>
              </a:rPr>
              <a:t>Hosted Web Apps are a First Class App in Windows 10</a:t>
            </a:r>
            <a:endParaRPr lang="en-US" sz="2720" dirty="0">
              <a:solidFill>
                <a:srgbClr val="2ABEBC"/>
              </a:solidFill>
              <a:latin typeface="Segoe UI Light"/>
            </a:endParaRPr>
          </a:p>
          <a:p>
            <a:pPr marL="0" indent="0" defTabSz="932563">
              <a:lnSpc>
                <a:spcPct val="110000"/>
              </a:lnSpc>
              <a:spcBef>
                <a:spcPts val="2448"/>
              </a:spcBef>
              <a:spcAft>
                <a:spcPts val="612"/>
              </a:spcAft>
              <a:buNone/>
              <a:defRPr/>
            </a:pPr>
            <a:r>
              <a:rPr lang="en-US" sz="2720" dirty="0">
                <a:solidFill>
                  <a:srgbClr val="2ABEBC"/>
                </a:solidFill>
                <a:latin typeface="Segoe UI Light"/>
              </a:rPr>
              <a:t>To a User, they appear as any other Native App</a:t>
            </a:r>
          </a:p>
          <a:p>
            <a:pPr marL="0" indent="0" defTabSz="932563">
              <a:lnSpc>
                <a:spcPct val="110000"/>
              </a:lnSpc>
              <a:spcBef>
                <a:spcPts val="2448"/>
              </a:spcBef>
              <a:spcAft>
                <a:spcPts val="612"/>
              </a:spcAft>
              <a:buNone/>
              <a:defRPr/>
            </a:pPr>
            <a:r>
              <a:rPr lang="en-US" sz="2720" dirty="0">
                <a:solidFill>
                  <a:srgbClr val="2ABEBC"/>
                </a:solidFill>
                <a:latin typeface="Segoe UI Light"/>
              </a:rPr>
              <a:t>Full access to Universal APIs like</a:t>
            </a:r>
          </a:p>
          <a:p>
            <a:pPr marL="0" indent="0" defTabSz="932563">
              <a:lnSpc>
                <a:spcPct val="110000"/>
              </a:lnSpc>
              <a:spcBef>
                <a:spcPts val="0"/>
              </a:spcBef>
              <a:spcAft>
                <a:spcPts val="612"/>
              </a:spcAft>
              <a:buNone/>
              <a:defRPr/>
            </a:pPr>
            <a:r>
              <a:rPr lang="en-US" sz="1904" dirty="0">
                <a:gradFill>
                  <a:gsLst>
                    <a:gs pos="0">
                      <a:srgbClr val="737373"/>
                    </a:gs>
                    <a:gs pos="100000">
                      <a:srgbClr val="737373"/>
                    </a:gs>
                  </a:gsLst>
                  <a:lin ang="5400000" scaled="1"/>
                </a:gradFill>
                <a:latin typeface="Segoe UI"/>
              </a:rPr>
              <a:t>Tiles, Notifications, Camera, Contact List, Calendar</a:t>
            </a:r>
          </a:p>
          <a:p>
            <a:pPr marL="584088" lvl="1" indent="-241253" defTabSz="932563">
              <a:lnSpc>
                <a:spcPct val="85000"/>
              </a:lnSpc>
              <a:spcAft>
                <a:spcPts val="306"/>
              </a:spcAft>
              <a:defRPr/>
            </a:pPr>
            <a:endParaRPr lang="en-US" sz="918" dirty="0">
              <a:solidFill>
                <a:srgbClr val="333333"/>
              </a:solidFill>
              <a:latin typeface="Segoe UI"/>
            </a:endParaRPr>
          </a:p>
          <a:p>
            <a:pPr marL="584088" lvl="1" indent="-241253" defTabSz="932563">
              <a:lnSpc>
                <a:spcPct val="85000"/>
              </a:lnSpc>
              <a:spcAft>
                <a:spcPts val="306"/>
              </a:spcAft>
              <a:defRPr/>
            </a:pPr>
            <a:endParaRPr lang="en-US" sz="918" dirty="0">
              <a:solidFill>
                <a:srgbClr val="333333"/>
              </a:solidFill>
              <a:latin typeface="Segoe UI"/>
            </a:endParaRPr>
          </a:p>
        </p:txBody>
      </p:sp>
      <p:sp>
        <p:nvSpPr>
          <p:cNvPr id="32" name="Universal Windows Platform"/>
          <p:cNvSpPr txBox="1">
            <a:spLocks noChangeAspect="1"/>
          </p:cNvSpPr>
          <p:nvPr/>
        </p:nvSpPr>
        <p:spPr>
          <a:xfrm>
            <a:off x="374665" y="4675095"/>
            <a:ext cx="4073081" cy="75653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3264" spc="-100" dirty="0">
                <a:solidFill>
                  <a:srgbClr val="2ABEBC"/>
                </a:solidFill>
                <a:latin typeface="Segoe UI"/>
              </a:rPr>
              <a:t>Platform Integrations</a:t>
            </a:r>
          </a:p>
        </p:txBody>
      </p:sp>
      <p:sp>
        <p:nvSpPr>
          <p:cNvPr id="33" name="Freeform 5"/>
          <p:cNvSpPr>
            <a:spLocks noChangeAspect="1" noEditPoints="1"/>
          </p:cNvSpPr>
          <p:nvPr/>
        </p:nvSpPr>
        <p:spPr bwMode="auto">
          <a:xfrm>
            <a:off x="4901566" y="2817344"/>
            <a:ext cx="771402" cy="91947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rgbClr val="2ABEBC"/>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36" name="Right Arrow 35"/>
          <p:cNvSpPr>
            <a:spLocks noChangeAspect="1"/>
          </p:cNvSpPr>
          <p:nvPr/>
        </p:nvSpPr>
        <p:spPr bwMode="auto">
          <a:xfrm>
            <a:off x="4397630" y="3246658"/>
            <a:ext cx="366405" cy="249534"/>
          </a:xfrm>
          <a:prstGeom prst="rightArrow">
            <a:avLst/>
          </a:prstGeom>
          <a:solidFill>
            <a:srgbClr val="F1B2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31155" y="2122490"/>
            <a:ext cx="3872416" cy="2116633"/>
            <a:chOff x="421875" y="2081061"/>
            <a:chExt cx="3796831" cy="2075319"/>
          </a:xfrm>
        </p:grpSpPr>
        <p:sp>
          <p:nvSpPr>
            <p:cNvPr id="50" name="TextBox 49"/>
            <p:cNvSpPr txBox="1"/>
            <p:nvPr/>
          </p:nvSpPr>
          <p:spPr>
            <a:xfrm>
              <a:off x="1389590" y="2081061"/>
              <a:ext cx="1761494" cy="543894"/>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sz="1836" b="1" kern="0" dirty="0">
                  <a:solidFill>
                    <a:srgbClr val="F1B23C"/>
                  </a:solidFill>
                  <a:latin typeface="Segoe UI"/>
                </a:rPr>
                <a:t>app package</a:t>
              </a:r>
              <a:endParaRPr lang="en-US" sz="1836" b="1" dirty="0">
                <a:solidFill>
                  <a:srgbClr val="F1B23C"/>
                </a:solidFill>
                <a:latin typeface="Segoe UI"/>
              </a:endParaRPr>
            </a:p>
          </p:txBody>
        </p:sp>
        <p:sp>
          <p:nvSpPr>
            <p:cNvPr id="51" name="Freeform 50"/>
            <p:cNvSpPr>
              <a:spLocks noEditPoints="1"/>
            </p:cNvSpPr>
            <p:nvPr/>
          </p:nvSpPr>
          <p:spPr bwMode="auto">
            <a:xfrm>
              <a:off x="421875" y="2153225"/>
              <a:ext cx="3796831" cy="2003155"/>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rgbClr val="F1B23C"/>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41" name="Up-Down Arrow 40"/>
          <p:cNvSpPr>
            <a:spLocks noChangeAspect="1"/>
          </p:cNvSpPr>
          <p:nvPr/>
        </p:nvSpPr>
        <p:spPr bwMode="auto">
          <a:xfrm>
            <a:off x="2242595" y="3920004"/>
            <a:ext cx="249534" cy="678493"/>
          </a:xfrm>
          <a:prstGeom prst="upDownArrow">
            <a:avLst/>
          </a:prstGeom>
          <a:solidFill>
            <a:srgbClr val="F1B23C"/>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1627944" y="2646436"/>
            <a:ext cx="1519997" cy="1309146"/>
            <a:chOff x="1595304" y="2594781"/>
            <a:chExt cx="1490328" cy="1283593"/>
          </a:xfrm>
        </p:grpSpPr>
        <p:sp>
          <p:nvSpPr>
            <p:cNvPr id="44" name="Freeform 13"/>
            <p:cNvSpPr>
              <a:spLocks/>
            </p:cNvSpPr>
            <p:nvPr/>
          </p:nvSpPr>
          <p:spPr bwMode="auto">
            <a:xfrm>
              <a:off x="1595304" y="2594781"/>
              <a:ext cx="1490328" cy="970446"/>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rgbClr val="F1B23C"/>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48" name="TextBox 47"/>
            <p:cNvSpPr txBox="1"/>
            <p:nvPr/>
          </p:nvSpPr>
          <p:spPr>
            <a:xfrm>
              <a:off x="1974943" y="2977524"/>
              <a:ext cx="804500" cy="900850"/>
            </a:xfrm>
            <a:prstGeom prst="rect">
              <a:avLst/>
            </a:prstGeom>
            <a:noFill/>
          </p:spPr>
          <p:txBody>
            <a:bodyPr wrap="none" lIns="182854" tIns="146283" rIns="182854" bIns="146283" rtlCol="0" anchor="ctr" anchorCtr="0">
              <a:spAutoFit/>
            </a:bodyPr>
            <a:lstStyle/>
            <a:p>
              <a:pPr algn="ctr" defTabSz="932563">
                <a:lnSpc>
                  <a:spcPct val="90000"/>
                </a:lnSpc>
                <a:spcAft>
                  <a:spcPts val="400"/>
                </a:spcAft>
                <a:defRPr/>
              </a:pPr>
              <a:r>
                <a:rPr lang="en-US" sz="1224" b="1" dirty="0">
                  <a:solidFill>
                    <a:srgbClr val="F1B23C"/>
                  </a:solidFill>
                  <a:latin typeface="Segoe UI"/>
                </a:rPr>
                <a:t>HTML</a:t>
              </a:r>
            </a:p>
            <a:p>
              <a:pPr algn="ctr" defTabSz="932563">
                <a:lnSpc>
                  <a:spcPct val="90000"/>
                </a:lnSpc>
                <a:spcAft>
                  <a:spcPts val="400"/>
                </a:spcAft>
                <a:defRPr/>
              </a:pPr>
              <a:r>
                <a:rPr lang="en-US" sz="1224" b="1" dirty="0">
                  <a:solidFill>
                    <a:srgbClr val="F1B23C"/>
                  </a:solidFill>
                  <a:latin typeface="Segoe UI"/>
                </a:rPr>
                <a:t>CSS</a:t>
              </a:r>
            </a:p>
            <a:p>
              <a:pPr algn="ctr" defTabSz="932563">
                <a:lnSpc>
                  <a:spcPct val="90000"/>
                </a:lnSpc>
                <a:spcAft>
                  <a:spcPts val="400"/>
                </a:spcAft>
                <a:defRPr/>
              </a:pPr>
              <a:r>
                <a:rPr lang="en-US" sz="1224" b="1" dirty="0">
                  <a:solidFill>
                    <a:srgbClr val="F1B23C"/>
                  </a:solidFill>
                  <a:latin typeface="Segoe UI"/>
                </a:rPr>
                <a:t>JS</a:t>
              </a:r>
            </a:p>
          </p:txBody>
        </p:sp>
      </p:grpSp>
      <p:sp>
        <p:nvSpPr>
          <p:cNvPr id="49" name="Freeform 48"/>
          <p:cNvSpPr>
            <a:spLocks noEditPoints="1"/>
          </p:cNvSpPr>
          <p:nvPr/>
        </p:nvSpPr>
        <p:spPr bwMode="auto">
          <a:xfrm>
            <a:off x="2027885" y="2858612"/>
            <a:ext cx="795027" cy="1025626"/>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rgbClr val="F1B2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Tree>
    <p:extLst>
      <p:ext uri="{BB962C8B-B14F-4D97-AF65-F5344CB8AC3E}">
        <p14:creationId xmlns:p14="http://schemas.microsoft.com/office/powerpoint/2010/main" val="92295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1000" fill="hold"/>
                                        <p:tgtEl>
                                          <p:spTgt spid="34"/>
                                        </p:tgtEl>
                                        <p:attrNameLst>
                                          <p:attrName>style.color</p:attrName>
                                        </p:attrNameLst>
                                      </p:cBhvr>
                                      <p:to>
                                        <a:srgbClr val="409AE1"/>
                                      </p:to>
                                    </p:animClr>
                                  </p:childTnLst>
                                </p:cTn>
                              </p:par>
                            </p:childTnLst>
                          </p:cTn>
                        </p:par>
                        <p:par>
                          <p:cTn id="7" fill="hold">
                            <p:stCondLst>
                              <p:cond delay="1000"/>
                            </p:stCondLst>
                            <p:childTnLst>
                              <p:par>
                                <p:cTn id="8" presetID="10" presetClass="entr" presetSubtype="0" fill="hold" nodeType="afterEffect" nodePh="1">
                                  <p:stCondLst>
                                    <p:cond delay="0"/>
                                  </p:stCondLst>
                                  <p:endCondLst>
                                    <p:cond evt="begin" delay="0">
                                      <p:tn val="8"/>
                                    </p:cond>
                                  </p:end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par>
                          <p:cTn id="11" fill="hold">
                            <p:stCondLst>
                              <p:cond delay="1500"/>
                            </p:stCondLst>
                            <p:childTnLst>
                              <p:par>
                                <p:cTn id="12" presetID="2" presetClass="entr" presetSubtype="2" fill="hold" grpId="0" nodeType="afterEffect">
                                  <p:stCondLst>
                                    <p:cond delay="0"/>
                                  </p:stCondLst>
                                  <p:childTnLst>
                                    <p:set>
                                      <p:cBhvr>
                                        <p:cTn id="13" dur="1" fill="hold">
                                          <p:stCondLst>
                                            <p:cond delay="0"/>
                                          </p:stCondLst>
                                        </p:cTn>
                                        <p:tgtEl>
                                          <p:spTgt spid="30">
                                            <p:txEl>
                                              <p:pRg st="0" end="0"/>
                                            </p:txEl>
                                          </p:spTgt>
                                        </p:tgtEl>
                                        <p:attrNameLst>
                                          <p:attrName>style.visibility</p:attrName>
                                        </p:attrNameLst>
                                      </p:cBhvr>
                                      <p:to>
                                        <p:strVal val="visible"/>
                                      </p:to>
                                    </p:set>
                                    <p:anim calcmode="lin" valueType="num">
                                      <p:cBhvr additive="base">
                                        <p:cTn id="14"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5"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0">
                                            <p:txEl>
                                              <p:pRg st="1" end="1"/>
                                            </p:txEl>
                                          </p:spTgt>
                                        </p:tgtEl>
                                        <p:attrNameLst>
                                          <p:attrName>style.visibility</p:attrName>
                                        </p:attrNameLst>
                                      </p:cBhvr>
                                      <p:to>
                                        <p:strVal val="visible"/>
                                      </p:to>
                                    </p:set>
                                    <p:anim calcmode="lin" valueType="num">
                                      <p:cBhvr additive="base">
                                        <p:cTn id="20"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1"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30">
                                            <p:txEl>
                                              <p:pRg st="2" end="2"/>
                                            </p:txEl>
                                          </p:spTgt>
                                        </p:tgtEl>
                                        <p:attrNameLst>
                                          <p:attrName>style.visibility</p:attrName>
                                        </p:attrNameLst>
                                      </p:cBhvr>
                                      <p:to>
                                        <p:strVal val="visible"/>
                                      </p:to>
                                    </p:set>
                                    <p:anim calcmode="lin" valueType="num">
                                      <p:cBhvr additive="base">
                                        <p:cTn id="26"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 calcmode="lin" valueType="num">
                                      <p:cBhvr additive="base">
                                        <p:cTn id="32"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3"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599" dirty="0"/>
              <a:t>Innovations of the web</a:t>
            </a:r>
            <a:endParaRPr lang="en-US" dirty="0"/>
          </a:p>
        </p:txBody>
      </p:sp>
      <p:sp>
        <p:nvSpPr>
          <p:cNvPr id="3" name="Subtitle 2"/>
          <p:cNvSpPr>
            <a:spLocks noGrp="1"/>
          </p:cNvSpPr>
          <p:nvPr>
            <p:ph type="subTitle" idx="1"/>
          </p:nvPr>
        </p:nvSpPr>
        <p:spPr/>
        <p:txBody>
          <a:bodyPr>
            <a:normAutofit/>
          </a:bodyPr>
          <a:lstStyle/>
          <a:p>
            <a:r>
              <a:rPr lang="en-US" dirty="0"/>
              <a:t>Clemens Schotte &amp; Jesse van Leth</a:t>
            </a:r>
          </a:p>
          <a:p>
            <a:r>
              <a:rPr lang="en-US" dirty="0"/>
              <a:t>Technical Evangelist</a:t>
            </a:r>
          </a:p>
        </p:txBody>
      </p:sp>
    </p:spTree>
    <p:extLst>
      <p:ext uri="{BB962C8B-B14F-4D97-AF65-F5344CB8AC3E}">
        <p14:creationId xmlns:p14="http://schemas.microsoft.com/office/powerpoint/2010/main" val="1021812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95274"/>
            <a:ext cx="11887878" cy="1025914"/>
          </a:xfrm>
        </p:spPr>
        <p:txBody>
          <a:bodyPr>
            <a:normAutofit/>
          </a:bodyPr>
          <a:lstStyle/>
          <a:p>
            <a:r>
              <a:rPr lang="en-US" sz="4080" dirty="0">
                <a:solidFill>
                  <a:schemeClr val="bg1"/>
                </a:solidFill>
                <a:ea typeface="+mn-ea"/>
                <a:cs typeface="+mn-cs"/>
              </a:rPr>
              <a:t>Build Apps from any PC, Linux, or Mac Machine</a:t>
            </a:r>
          </a:p>
        </p:txBody>
      </p:sp>
      <p:sp>
        <p:nvSpPr>
          <p:cNvPr id="2" name="TextBox 1"/>
          <p:cNvSpPr txBox="1"/>
          <p:nvPr/>
        </p:nvSpPr>
        <p:spPr>
          <a:xfrm>
            <a:off x="910264" y="6492808"/>
            <a:ext cx="10834906" cy="382308"/>
          </a:xfrm>
          <a:prstGeom prst="rect">
            <a:avLst/>
          </a:prstGeom>
          <a:noFill/>
        </p:spPr>
        <p:txBody>
          <a:bodyPr wrap="none" rtlCol="0">
            <a:spAutoFit/>
          </a:bodyPr>
          <a:lstStyle/>
          <a:p>
            <a:pPr defTabSz="932597"/>
            <a:r>
              <a:rPr lang="en-US" sz="1836" kern="0" dirty="0">
                <a:solidFill>
                  <a:schemeClr val="bg1"/>
                </a:solidFill>
              </a:rPr>
              <a:t>https://channel9.msdn.com/Blogs/One-Dev-Minute/Publishing-a-UWP-Web-App-on-a-Mac-using-ManifoldJS</a:t>
            </a:r>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540" y="1530973"/>
            <a:ext cx="7969758" cy="4482990"/>
          </a:xfrm>
          <a:prstGeom prst="rect">
            <a:avLst/>
          </a:prstGeom>
        </p:spPr>
      </p:pic>
    </p:spTree>
    <p:extLst>
      <p:ext uri="{BB962C8B-B14F-4D97-AF65-F5344CB8AC3E}">
        <p14:creationId xmlns:p14="http://schemas.microsoft.com/office/powerpoint/2010/main" val="2327226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2" y="1144706"/>
            <a:ext cx="6666706" cy="2435131"/>
          </a:xfrm>
        </p:spPr>
        <p:txBody>
          <a:bodyPr>
            <a:normAutofit fontScale="90000"/>
          </a:bodyPr>
          <a:lstStyle/>
          <a:p>
            <a:r>
              <a:rPr lang="nl-NL" dirty="0"/>
              <a:t>Cross-platform,</a:t>
            </a:r>
            <a:br>
              <a:rPr lang="nl-NL" dirty="0"/>
            </a:br>
            <a:r>
              <a:rPr lang="nl-NL" dirty="0"/>
              <a:t>remote </a:t>
            </a:r>
            <a:r>
              <a:rPr lang="nl-NL" dirty="0" err="1"/>
              <a:t>debugging</a:t>
            </a:r>
            <a:r>
              <a:rPr lang="nl-NL" dirty="0"/>
              <a:t> </a:t>
            </a:r>
            <a:r>
              <a:rPr lang="nl-NL" dirty="0" err="1"/>
              <a:t>with</a:t>
            </a:r>
            <a:r>
              <a:rPr lang="nl-NL" dirty="0"/>
              <a:t> Vorlon.JS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0954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Debugging on </a:t>
            </a:r>
            <a:r>
              <a:rPr lang="nl-NL" dirty="0" err="1"/>
              <a:t>the</a:t>
            </a:r>
            <a:r>
              <a:rPr lang="nl-NL" dirty="0"/>
              <a:t> web</a:t>
            </a:r>
          </a:p>
        </p:txBody>
      </p:sp>
      <p:sp>
        <p:nvSpPr>
          <p:cNvPr id="5" name="Content Placeholder 4"/>
          <p:cNvSpPr>
            <a:spLocks noGrp="1"/>
          </p:cNvSpPr>
          <p:nvPr>
            <p:ph idx="1"/>
          </p:nvPr>
        </p:nvSpPr>
        <p:spPr>
          <a:xfrm>
            <a:off x="572043" y="1914364"/>
            <a:ext cx="6027194" cy="4299500"/>
          </a:xfrm>
        </p:spPr>
        <p:txBody>
          <a:bodyPr>
            <a:normAutofit/>
          </a:bodyPr>
          <a:lstStyle/>
          <a:p>
            <a:r>
              <a:rPr lang="fr-FR" sz="3200" dirty="0" err="1"/>
              <a:t>Perfect</a:t>
            </a:r>
            <a:r>
              <a:rPr lang="fr-FR" sz="3200" dirty="0"/>
              <a:t> on </a:t>
            </a:r>
            <a:r>
              <a:rPr lang="fr-FR" sz="3200" b="1" dirty="0"/>
              <a:t>desktop</a:t>
            </a:r>
            <a:r>
              <a:rPr lang="fr-FR" sz="3200" dirty="0"/>
              <a:t> </a:t>
            </a:r>
            <a:r>
              <a:rPr lang="fr-FR" sz="3200" dirty="0" err="1"/>
              <a:t>using</a:t>
            </a:r>
            <a:r>
              <a:rPr lang="fr-FR" sz="3200" dirty="0"/>
              <a:t> F12 </a:t>
            </a:r>
            <a:r>
              <a:rPr lang="fr-FR" sz="3200" dirty="0" err="1"/>
              <a:t>tools</a:t>
            </a:r>
            <a:endParaRPr lang="fr-FR" sz="3200" dirty="0"/>
          </a:p>
          <a:p>
            <a:r>
              <a:rPr lang="fr-FR" sz="3200" dirty="0"/>
              <a:t>Not </a:t>
            </a:r>
            <a:r>
              <a:rPr lang="fr-FR" sz="3200" dirty="0" err="1"/>
              <a:t>so</a:t>
            </a:r>
            <a:r>
              <a:rPr lang="fr-FR" sz="3200" dirty="0"/>
              <a:t> </a:t>
            </a:r>
            <a:r>
              <a:rPr lang="fr-FR" sz="3200" dirty="0" err="1"/>
              <a:t>easy</a:t>
            </a:r>
            <a:r>
              <a:rPr lang="fr-FR" sz="3200" dirty="0"/>
              <a:t> on </a:t>
            </a:r>
            <a:r>
              <a:rPr lang="fr-FR" sz="3200" b="1" dirty="0"/>
              <a:t>mobile</a:t>
            </a:r>
          </a:p>
          <a:p>
            <a:pPr lvl="1"/>
            <a:r>
              <a:rPr lang="fr-FR" sz="2800" dirty="0"/>
              <a:t>Not </a:t>
            </a:r>
            <a:r>
              <a:rPr lang="fr-FR" sz="2800" dirty="0" err="1"/>
              <a:t>built</a:t>
            </a:r>
            <a:r>
              <a:rPr lang="fr-FR" sz="2800" dirty="0"/>
              <a:t>-in</a:t>
            </a:r>
          </a:p>
          <a:p>
            <a:pPr lvl="1"/>
            <a:r>
              <a:rPr lang="fr-FR" sz="2800" dirty="0" err="1"/>
              <a:t>Proprietary</a:t>
            </a:r>
            <a:r>
              <a:rPr lang="fr-FR" sz="2800" dirty="0"/>
              <a:t> </a:t>
            </a:r>
            <a:r>
              <a:rPr lang="fr-FR" sz="2800" dirty="0" err="1"/>
              <a:t>tools</a:t>
            </a:r>
            <a:r>
              <a:rPr lang="fr-FR" sz="2800" dirty="0"/>
              <a:t> </a:t>
            </a:r>
          </a:p>
          <a:p>
            <a:pPr lvl="2"/>
            <a:r>
              <a:rPr lang="fr-FR" sz="2400" dirty="0"/>
              <a:t>Chrome to Chrome, Safari to Safari, etc.</a:t>
            </a:r>
          </a:p>
          <a:p>
            <a:pPr lvl="2"/>
            <a:r>
              <a:rPr lang="fr-FR" sz="2400" dirty="0" err="1"/>
              <a:t>Requires</a:t>
            </a:r>
            <a:r>
              <a:rPr lang="fr-FR" sz="2400" dirty="0"/>
              <a:t> USB </a:t>
            </a:r>
            <a:r>
              <a:rPr lang="fr-FR" sz="2400" dirty="0" err="1"/>
              <a:t>connection</a:t>
            </a:r>
            <a:endParaRPr lang="fr-FR" sz="2400" dirty="0"/>
          </a:p>
          <a:p>
            <a:endParaRPr lang="nl-NL" sz="3200" dirty="0"/>
          </a:p>
        </p:txBody>
      </p:sp>
      <p:pic>
        <p:nvPicPr>
          <p:cNvPr id="4" name="Picture 3"/>
          <p:cNvPicPr>
            <a:picLocks noChangeAspect="1"/>
          </p:cNvPicPr>
          <p:nvPr/>
        </p:nvPicPr>
        <p:blipFill rotWithShape="1">
          <a:blip r:embed="rId2"/>
          <a:srcRect t="638" r="38375" b="32998"/>
          <a:stretch/>
        </p:blipFill>
        <p:spPr>
          <a:xfrm>
            <a:off x="6847467" y="2735262"/>
            <a:ext cx="5169434" cy="3576030"/>
          </a:xfrm>
          <a:prstGeom prst="rect">
            <a:avLst/>
          </a:prstGeom>
        </p:spPr>
      </p:pic>
    </p:spTree>
    <p:extLst>
      <p:ext uri="{BB962C8B-B14F-4D97-AF65-F5344CB8AC3E}">
        <p14:creationId xmlns:p14="http://schemas.microsoft.com/office/powerpoint/2010/main" val="136774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The Internet of </a:t>
            </a:r>
            <a:r>
              <a:rPr lang="nl-NL" dirty="0" err="1"/>
              <a:t>Everything</a:t>
            </a:r>
            <a:endParaRPr lang="nl-NL" dirty="0"/>
          </a:p>
        </p:txBody>
      </p:sp>
      <p:sp>
        <p:nvSpPr>
          <p:cNvPr id="2" name="Text Placeholder 1"/>
          <p:cNvSpPr>
            <a:spLocks noGrp="1"/>
          </p:cNvSpPr>
          <p:nvPr>
            <p:ph idx="1"/>
          </p:nvPr>
        </p:nvSpPr>
        <p:spPr>
          <a:xfrm>
            <a:off x="572043" y="1914364"/>
            <a:ext cx="6712994" cy="4299500"/>
          </a:xfrm>
        </p:spPr>
        <p:txBody>
          <a:bodyPr/>
          <a:lstStyle/>
          <a:p>
            <a:r>
              <a:rPr lang="nl-NL" dirty="0"/>
              <a:t>Smart </a:t>
            </a:r>
            <a:r>
              <a:rPr lang="nl-NL" dirty="0" err="1"/>
              <a:t>fridges</a:t>
            </a:r>
            <a:r>
              <a:rPr lang="nl-NL" dirty="0"/>
              <a:t>, smart </a:t>
            </a:r>
            <a:r>
              <a:rPr lang="nl-NL" dirty="0" err="1"/>
              <a:t>TVs</a:t>
            </a:r>
            <a:r>
              <a:rPr lang="nl-NL" dirty="0"/>
              <a:t>, game consoles, web apps.</a:t>
            </a:r>
          </a:p>
        </p:txBody>
      </p:sp>
      <p:pic>
        <p:nvPicPr>
          <p:cNvPr id="1026" name="Picture 2" descr="http://cdn1.tnwcdn.com/wp-content/blogs.dir/1/files/2016/01/Samsung-Family-Hub-fridge-520x63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633" b="97472" l="20577" r="78654">
                        <a14:foregroundMark x1="56538" y1="15640" x2="67500" y2="25908"/>
                        <a14:foregroundMark x1="62885" y1="20695" x2="62885" y2="20695"/>
                        <a14:foregroundMark x1="68077" y1="22591" x2="68269" y2="23223"/>
                        <a14:foregroundMark x1="69423" y1="19273" x2="69615" y2="30806"/>
                        <a14:foregroundMark x1="71538" y1="32227" x2="61731" y2="36809"/>
                        <a14:foregroundMark x1="63269" y1="37757" x2="67692" y2="39336"/>
                        <a14:foregroundMark x1="63269" y1="36019" x2="68462" y2="43444"/>
                      </a14:backgroundRemoval>
                    </a14:imgEffect>
                  </a14:imgLayer>
                </a14:imgProps>
              </a:ext>
              <a:ext uri="{28A0092B-C50C-407E-A947-70E740481C1C}">
                <a14:useLocalDpi xmlns:a14="http://schemas.microsoft.com/office/drawing/2010/main" val="0"/>
              </a:ext>
            </a:extLst>
          </a:blip>
          <a:srcRect/>
          <a:stretch>
            <a:fillRect/>
          </a:stretch>
        </p:blipFill>
        <p:spPr bwMode="auto">
          <a:xfrm>
            <a:off x="7818437" y="324789"/>
            <a:ext cx="5283842" cy="6432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mpass-ssl.surface.com/assets/c7/67/c7677aab-d4a0-4028-a7e7-161441f499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782" y="3802062"/>
            <a:ext cx="4459808" cy="2824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ompass.xbox.com/assets/23/0d/230dc52a-8f0e-40bf-bbd1-c51fdb8371e3.png?n=Homepage-360-UA_Upgrade-big_1056x59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4760913"/>
            <a:ext cx="3319462" cy="186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11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Debugging </a:t>
            </a:r>
            <a:r>
              <a:rPr lang="nl-NL" dirty="0" err="1"/>
              <a:t>remotely</a:t>
            </a:r>
            <a:endParaRPr lang="nl-NL" dirty="0"/>
          </a:p>
        </p:txBody>
      </p:sp>
      <p:sp>
        <p:nvSpPr>
          <p:cNvPr id="2" name="Text Placeholder 1"/>
          <p:cNvSpPr>
            <a:spLocks noGrp="1"/>
          </p:cNvSpPr>
          <p:nvPr>
            <p:ph idx="1"/>
          </p:nvPr>
        </p:nvSpPr>
        <p:spPr/>
        <p:txBody>
          <a:bodyPr/>
          <a:lstStyle/>
          <a:p>
            <a:r>
              <a:rPr lang="nl-NL" dirty="0" err="1"/>
              <a:t>Instead</a:t>
            </a:r>
            <a:r>
              <a:rPr lang="nl-NL" dirty="0"/>
              <a:t> of </a:t>
            </a:r>
            <a:r>
              <a:rPr lang="nl-NL" dirty="0" err="1"/>
              <a:t>replicating</a:t>
            </a:r>
            <a:r>
              <a:rPr lang="nl-NL" dirty="0"/>
              <a:t> </a:t>
            </a:r>
            <a:r>
              <a:rPr lang="nl-NL" dirty="0" err="1"/>
              <a:t>the</a:t>
            </a:r>
            <a:r>
              <a:rPr lang="nl-NL" dirty="0"/>
              <a:t> </a:t>
            </a:r>
            <a:r>
              <a:rPr lang="nl-NL" dirty="0" err="1"/>
              <a:t>user’s</a:t>
            </a:r>
            <a:r>
              <a:rPr lang="nl-NL" dirty="0"/>
              <a:t> environment </a:t>
            </a:r>
            <a:r>
              <a:rPr lang="nl-NL" dirty="0" err="1"/>
              <a:t>to</a:t>
            </a:r>
            <a:r>
              <a:rPr lang="nl-NL" dirty="0"/>
              <a:t> </a:t>
            </a:r>
            <a:r>
              <a:rPr lang="nl-NL" dirty="0" err="1"/>
              <a:t>troubleshoot</a:t>
            </a:r>
            <a:r>
              <a:rPr lang="nl-NL" dirty="0"/>
              <a:t>, </a:t>
            </a:r>
            <a:r>
              <a:rPr lang="nl-NL" dirty="0" err="1"/>
              <a:t>why</a:t>
            </a:r>
            <a:r>
              <a:rPr lang="nl-NL" dirty="0"/>
              <a:t> </a:t>
            </a:r>
            <a:r>
              <a:rPr lang="nl-NL" dirty="0" err="1"/>
              <a:t>not</a:t>
            </a:r>
            <a:r>
              <a:rPr lang="nl-NL" dirty="0"/>
              <a:t> </a:t>
            </a:r>
            <a:r>
              <a:rPr lang="nl-NL" dirty="0" err="1"/>
              <a:t>directly</a:t>
            </a:r>
            <a:r>
              <a:rPr lang="nl-NL" dirty="0"/>
              <a:t> </a:t>
            </a:r>
            <a:r>
              <a:rPr lang="nl-NL" dirty="0" err="1"/>
              <a:t>hook</a:t>
            </a:r>
            <a:r>
              <a:rPr lang="nl-NL" dirty="0"/>
              <a:t> </a:t>
            </a:r>
            <a:r>
              <a:rPr lang="nl-NL" dirty="0" err="1"/>
              <a:t>into</a:t>
            </a:r>
            <a:r>
              <a:rPr lang="nl-NL" dirty="0"/>
              <a:t> </a:t>
            </a:r>
            <a:r>
              <a:rPr lang="nl-NL" dirty="0" err="1"/>
              <a:t>the</a:t>
            </a:r>
            <a:r>
              <a:rPr lang="nl-NL" dirty="0"/>
              <a:t> </a:t>
            </a:r>
            <a:r>
              <a:rPr lang="nl-NL" dirty="0" err="1"/>
              <a:t>specific</a:t>
            </a:r>
            <a:r>
              <a:rPr lang="nl-NL" dirty="0"/>
              <a:t> </a:t>
            </a:r>
            <a:r>
              <a:rPr lang="nl-NL" dirty="0" err="1"/>
              <a:t>user’s</a:t>
            </a:r>
            <a:r>
              <a:rPr lang="nl-NL" dirty="0"/>
              <a:t> browser/device </a:t>
            </a:r>
            <a:r>
              <a:rPr lang="nl-NL" dirty="0" err="1"/>
              <a:t>to</a:t>
            </a:r>
            <a:r>
              <a:rPr lang="nl-NL" dirty="0"/>
              <a:t> </a:t>
            </a:r>
            <a:r>
              <a:rPr lang="nl-NL" dirty="0" err="1"/>
              <a:t>remotely</a:t>
            </a:r>
            <a:r>
              <a:rPr lang="nl-NL" dirty="0"/>
              <a:t> debug?</a:t>
            </a:r>
          </a:p>
        </p:txBody>
      </p:sp>
    </p:spTree>
    <p:extLst>
      <p:ext uri="{BB962C8B-B14F-4D97-AF65-F5344CB8AC3E}">
        <p14:creationId xmlns:p14="http://schemas.microsoft.com/office/powerpoint/2010/main" val="269523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B29"/>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nl-NL"/>
          </a:p>
        </p:txBody>
      </p:sp>
      <p:sp>
        <p:nvSpPr>
          <p:cNvPr id="3" name="Title 2"/>
          <p:cNvSpPr>
            <a:spLocks noGrp="1"/>
          </p:cNvSpPr>
          <p:nvPr>
            <p:ph type="title"/>
          </p:nvPr>
        </p:nvSpPr>
        <p:spPr/>
        <p:txBody>
          <a:bodyPr/>
          <a:lstStyle/>
          <a:p>
            <a:endParaRPr lang="nl-NL"/>
          </a:p>
        </p:txBody>
      </p:sp>
      <p:pic>
        <p:nvPicPr>
          <p:cNvPr id="2050" name="Picture 2" descr="https://kenneth.io/assets/images/posts/vorlonjs/vorlonjs-9161e742a0187c8472e408201479dd9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982662"/>
            <a:ext cx="133350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927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cs typeface="+mn-cs"/>
              </a:rPr>
              <a:t>Vorlon.js</a:t>
            </a:r>
            <a:r>
              <a:rPr lang="fr-FR" dirty="0"/>
              <a:t> – http://vorlonjs.io </a:t>
            </a:r>
            <a:endParaRPr lang="en-US" dirty="0"/>
          </a:p>
        </p:txBody>
      </p:sp>
      <p:sp>
        <p:nvSpPr>
          <p:cNvPr id="3" name="Content Placeholder 2"/>
          <p:cNvSpPr>
            <a:spLocks noGrp="1"/>
          </p:cNvSpPr>
          <p:nvPr>
            <p:ph idx="1"/>
          </p:nvPr>
        </p:nvSpPr>
        <p:spPr>
          <a:xfrm>
            <a:off x="498695" y="1753817"/>
            <a:ext cx="5798594" cy="4299500"/>
          </a:xfrm>
        </p:spPr>
        <p:txBody>
          <a:bodyPr>
            <a:normAutofit fontScale="85000" lnSpcReduction="20000"/>
          </a:bodyPr>
          <a:lstStyle/>
          <a:p>
            <a:r>
              <a:rPr lang="fr-FR" dirty="0"/>
              <a:t>Vorlon.js </a:t>
            </a:r>
            <a:r>
              <a:rPr lang="fr-FR" dirty="0" err="1"/>
              <a:t>is</a:t>
            </a:r>
            <a:r>
              <a:rPr lang="fr-FR" dirty="0"/>
              <a:t> :</a:t>
            </a:r>
          </a:p>
          <a:p>
            <a:pPr lvl="1"/>
            <a:r>
              <a:rPr lang="fr-FR" dirty="0"/>
              <a:t>A web </a:t>
            </a:r>
            <a:r>
              <a:rPr lang="fr-FR" dirty="0" err="1"/>
              <a:t>remote</a:t>
            </a:r>
            <a:r>
              <a:rPr lang="fr-FR" dirty="0"/>
              <a:t> </a:t>
            </a:r>
            <a:r>
              <a:rPr lang="fr-FR" b="1" dirty="0" err="1"/>
              <a:t>debugging</a:t>
            </a:r>
            <a:r>
              <a:rPr lang="fr-FR" sz="2040" dirty="0"/>
              <a:t> </a:t>
            </a:r>
            <a:r>
              <a:rPr lang="fr-FR" dirty="0" err="1"/>
              <a:t>tool</a:t>
            </a:r>
            <a:endParaRPr lang="fr-FR" dirty="0"/>
          </a:p>
          <a:p>
            <a:pPr lvl="1"/>
            <a:r>
              <a:rPr lang="fr-FR" b="1" dirty="0"/>
              <a:t>Cross-browser</a:t>
            </a:r>
            <a:r>
              <a:rPr lang="fr-FR" dirty="0"/>
              <a:t>, cross-</a:t>
            </a:r>
            <a:r>
              <a:rPr lang="fr-FR" dirty="0" err="1"/>
              <a:t>platform</a:t>
            </a:r>
            <a:endParaRPr lang="fr-FR" dirty="0"/>
          </a:p>
          <a:p>
            <a:pPr lvl="1"/>
            <a:r>
              <a:rPr lang="fr-FR" dirty="0"/>
              <a:t>Open-source</a:t>
            </a:r>
          </a:p>
          <a:p>
            <a:pPr lvl="1"/>
            <a:r>
              <a:rPr lang="fr-FR" dirty="0"/>
              <a:t>Server - Client</a:t>
            </a:r>
          </a:p>
          <a:p>
            <a:endParaRPr lang="fr-FR" dirty="0"/>
          </a:p>
          <a:p>
            <a:r>
              <a:rPr lang="fr-FR" dirty="0" err="1"/>
              <a:t>Based</a:t>
            </a:r>
            <a:r>
              <a:rPr lang="fr-FR" dirty="0"/>
              <a:t> on :</a:t>
            </a:r>
          </a:p>
          <a:p>
            <a:pPr lvl="1"/>
            <a:r>
              <a:rPr lang="fr-FR" b="1" dirty="0"/>
              <a:t>Node.js</a:t>
            </a:r>
          </a:p>
          <a:p>
            <a:pPr lvl="1"/>
            <a:r>
              <a:rPr lang="fr-FR" dirty="0"/>
              <a:t>Passport.js</a:t>
            </a:r>
          </a:p>
          <a:p>
            <a:pPr lvl="1"/>
            <a:r>
              <a:rPr lang="fr-FR" dirty="0"/>
              <a:t>Socket.io</a:t>
            </a:r>
          </a:p>
          <a:p>
            <a:pPr lvl="1"/>
            <a:r>
              <a:rPr lang="fr-FR" dirty="0"/>
              <a:t>Express.js</a:t>
            </a:r>
            <a:endParaRPr lang="en-US" dirty="0"/>
          </a:p>
        </p:txBody>
      </p:sp>
      <p:pic>
        <p:nvPicPr>
          <p:cNvPr id="4" name="Picture 3"/>
          <p:cNvPicPr>
            <a:picLocks noChangeAspect="1"/>
          </p:cNvPicPr>
          <p:nvPr/>
        </p:nvPicPr>
        <p:blipFill>
          <a:blip r:embed="rId2"/>
          <a:stretch>
            <a:fillRect/>
          </a:stretch>
        </p:blipFill>
        <p:spPr>
          <a:xfrm>
            <a:off x="6446837" y="1753817"/>
            <a:ext cx="5800070" cy="4273543"/>
          </a:xfrm>
          <a:prstGeom prst="rect">
            <a:avLst/>
          </a:prstGeom>
        </p:spPr>
      </p:pic>
    </p:spTree>
    <p:extLst>
      <p:ext uri="{BB962C8B-B14F-4D97-AF65-F5344CB8AC3E}">
        <p14:creationId xmlns:p14="http://schemas.microsoft.com/office/powerpoint/2010/main" val="88618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Plugins</a:t>
            </a:r>
            <a:endParaRPr lang="en-US" dirty="0"/>
          </a:p>
        </p:txBody>
      </p:sp>
      <p:sp>
        <p:nvSpPr>
          <p:cNvPr id="3" name="Content Placeholder 2"/>
          <p:cNvSpPr>
            <a:spLocks noGrp="1"/>
          </p:cNvSpPr>
          <p:nvPr>
            <p:ph idx="1"/>
          </p:nvPr>
        </p:nvSpPr>
        <p:spPr/>
        <p:txBody>
          <a:bodyPr/>
          <a:lstStyle/>
          <a:p>
            <a:endParaRPr lang="nl-NL"/>
          </a:p>
        </p:txBody>
      </p:sp>
      <p:sp>
        <p:nvSpPr>
          <p:cNvPr id="4" name="Rectangle 3"/>
          <p:cNvSpPr/>
          <p:nvPr/>
        </p:nvSpPr>
        <p:spPr>
          <a:xfrm>
            <a:off x="697823" y="1886367"/>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dirty="0">
                <a:solidFill>
                  <a:schemeClr val="bg1"/>
                </a:solidFill>
                <a:latin typeface="Segoe UI Light" panose="020B0502040204020203" pitchFamily="34" charset="0"/>
                <a:cs typeface="Segoe UI Light" panose="020B0502040204020203" pitchFamily="34" charset="0"/>
              </a:rPr>
              <a:t>Interactive </a:t>
            </a:r>
            <a:r>
              <a:rPr lang="en-US" sz="2856" b="1" dirty="0">
                <a:solidFill>
                  <a:schemeClr val="bg1"/>
                </a:solidFill>
                <a:latin typeface="Segoe UI Light" panose="020B0502040204020203" pitchFamily="34" charset="0"/>
                <a:cs typeface="Segoe UI Light" panose="020B0502040204020203" pitchFamily="34" charset="0"/>
              </a:rPr>
              <a:t>console</a:t>
            </a:r>
          </a:p>
        </p:txBody>
      </p:sp>
      <p:sp>
        <p:nvSpPr>
          <p:cNvPr id="5" name="Rectangle 4"/>
          <p:cNvSpPr/>
          <p:nvPr/>
        </p:nvSpPr>
        <p:spPr>
          <a:xfrm>
            <a:off x="4445506" y="1886366"/>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DOM</a:t>
            </a:r>
            <a:r>
              <a:rPr lang="en-US" sz="2856" dirty="0">
                <a:solidFill>
                  <a:schemeClr val="bg1"/>
                </a:solidFill>
                <a:latin typeface="Segoe UI Light" panose="020B0502040204020203" pitchFamily="34" charset="0"/>
                <a:cs typeface="Segoe UI Light" panose="020B0502040204020203" pitchFamily="34" charset="0"/>
              </a:rPr>
              <a:t> Explorer</a:t>
            </a:r>
          </a:p>
        </p:txBody>
      </p:sp>
      <p:sp>
        <p:nvSpPr>
          <p:cNvPr id="6" name="Rectangle 5"/>
          <p:cNvSpPr/>
          <p:nvPr/>
        </p:nvSpPr>
        <p:spPr>
          <a:xfrm>
            <a:off x="4445506" y="2929580"/>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Object</a:t>
            </a:r>
            <a:r>
              <a:rPr lang="en-US" sz="2856" dirty="0">
                <a:solidFill>
                  <a:schemeClr val="bg1"/>
                </a:solidFill>
                <a:latin typeface="Segoe UI Light" panose="020B0502040204020203" pitchFamily="34" charset="0"/>
                <a:cs typeface="Segoe UI Light" panose="020B0502040204020203" pitchFamily="34" charset="0"/>
              </a:rPr>
              <a:t> Explorer</a:t>
            </a:r>
          </a:p>
        </p:txBody>
      </p:sp>
      <p:sp>
        <p:nvSpPr>
          <p:cNvPr id="7" name="Rectangle 6"/>
          <p:cNvSpPr/>
          <p:nvPr/>
        </p:nvSpPr>
        <p:spPr>
          <a:xfrm>
            <a:off x="8193190" y="1886366"/>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dirty="0" err="1">
                <a:solidFill>
                  <a:schemeClr val="bg1"/>
                </a:solidFill>
                <a:latin typeface="Segoe UI Light" panose="020B0502040204020203" pitchFamily="34" charset="0"/>
                <a:cs typeface="Segoe UI Light" panose="020B0502040204020203" pitchFamily="34" charset="0"/>
              </a:rPr>
              <a:t>Modernizr</a:t>
            </a:r>
            <a:endParaRPr lang="en-US" sz="2856" dirty="0">
              <a:solidFill>
                <a:schemeClr val="bg1"/>
              </a:solidFill>
              <a:latin typeface="Segoe UI Light" panose="020B0502040204020203" pitchFamily="34" charset="0"/>
              <a:cs typeface="Segoe UI Light" panose="020B0502040204020203" pitchFamily="34" charset="0"/>
            </a:endParaRPr>
          </a:p>
        </p:txBody>
      </p:sp>
      <p:sp>
        <p:nvSpPr>
          <p:cNvPr id="8" name="Rectangle 7"/>
          <p:cNvSpPr/>
          <p:nvPr/>
        </p:nvSpPr>
        <p:spPr>
          <a:xfrm>
            <a:off x="697823" y="2929580"/>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XHR</a:t>
            </a:r>
            <a:r>
              <a:rPr lang="en-US" sz="2856" dirty="0">
                <a:solidFill>
                  <a:schemeClr val="bg1"/>
                </a:solidFill>
                <a:latin typeface="Segoe UI Light" panose="020B0502040204020203" pitchFamily="34" charset="0"/>
                <a:cs typeface="Segoe UI Light" panose="020B0502040204020203" pitchFamily="34" charset="0"/>
              </a:rPr>
              <a:t> Panel</a:t>
            </a:r>
          </a:p>
        </p:txBody>
      </p:sp>
      <p:sp>
        <p:nvSpPr>
          <p:cNvPr id="9" name="Rectangle 8"/>
          <p:cNvSpPr/>
          <p:nvPr/>
        </p:nvSpPr>
        <p:spPr>
          <a:xfrm>
            <a:off x="697823" y="3972794"/>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Resource</a:t>
            </a:r>
            <a:r>
              <a:rPr lang="en-US" sz="2856" dirty="0">
                <a:solidFill>
                  <a:schemeClr val="bg1"/>
                </a:solidFill>
                <a:latin typeface="Segoe UI Light" panose="020B0502040204020203" pitchFamily="34" charset="0"/>
                <a:cs typeface="Segoe UI Light" panose="020B0502040204020203" pitchFamily="34" charset="0"/>
              </a:rPr>
              <a:t> Explorer</a:t>
            </a:r>
          </a:p>
        </p:txBody>
      </p:sp>
      <p:sp>
        <p:nvSpPr>
          <p:cNvPr id="10" name="Rectangle 9"/>
          <p:cNvSpPr/>
          <p:nvPr/>
        </p:nvSpPr>
        <p:spPr>
          <a:xfrm>
            <a:off x="8277595" y="2929580"/>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Network</a:t>
            </a:r>
            <a:r>
              <a:rPr lang="en-US" sz="2856" dirty="0">
                <a:solidFill>
                  <a:schemeClr val="bg1"/>
                </a:solidFill>
                <a:latin typeface="Segoe UI Light" panose="020B0502040204020203" pitchFamily="34" charset="0"/>
                <a:cs typeface="Segoe UI Light" panose="020B0502040204020203" pitchFamily="34" charset="0"/>
              </a:rPr>
              <a:t> Monitor</a:t>
            </a:r>
          </a:p>
        </p:txBody>
      </p:sp>
      <p:sp>
        <p:nvSpPr>
          <p:cNvPr id="11" name="Rectangle 10"/>
          <p:cNvSpPr/>
          <p:nvPr/>
        </p:nvSpPr>
        <p:spPr>
          <a:xfrm>
            <a:off x="4445506" y="3972795"/>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dirty="0" err="1">
                <a:solidFill>
                  <a:schemeClr val="bg1"/>
                </a:solidFill>
                <a:latin typeface="Segoe UI Light" panose="020B0502040204020203" pitchFamily="34" charset="0"/>
                <a:cs typeface="Segoe UI Light" panose="020B0502040204020203" pitchFamily="34" charset="0"/>
              </a:rPr>
              <a:t>ngInspector</a:t>
            </a:r>
            <a:endParaRPr lang="en-US" sz="2856" dirty="0">
              <a:solidFill>
                <a:schemeClr val="bg1"/>
              </a:solidFill>
              <a:latin typeface="Segoe UI Light" panose="020B0502040204020203" pitchFamily="34" charset="0"/>
              <a:cs typeface="Segoe UI Light" panose="020B0502040204020203" pitchFamily="34" charset="0"/>
            </a:endParaRPr>
          </a:p>
        </p:txBody>
      </p:sp>
      <p:sp>
        <p:nvSpPr>
          <p:cNvPr id="12" name="Rectangle 11"/>
          <p:cNvSpPr/>
          <p:nvPr/>
        </p:nvSpPr>
        <p:spPr>
          <a:xfrm>
            <a:off x="8277595" y="3972794"/>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Unit tests</a:t>
            </a:r>
            <a:endParaRPr lang="en-US" sz="2856" dirty="0">
              <a:solidFill>
                <a:schemeClr val="bg1"/>
              </a:solidFill>
              <a:latin typeface="Segoe UI Light" panose="020B0502040204020203" pitchFamily="34" charset="0"/>
              <a:cs typeface="Segoe UI Light" panose="020B0502040204020203" pitchFamily="34" charset="0"/>
            </a:endParaRPr>
          </a:p>
        </p:txBody>
      </p:sp>
      <p:sp>
        <p:nvSpPr>
          <p:cNvPr id="13" name="Rectangle 12"/>
          <p:cNvSpPr/>
          <p:nvPr/>
        </p:nvSpPr>
        <p:spPr>
          <a:xfrm>
            <a:off x="697823" y="5067820"/>
            <a:ext cx="3538426" cy="880203"/>
          </a:xfrm>
          <a:prstGeom prst="rect">
            <a:avLst/>
          </a:prstGeom>
          <a:solidFill>
            <a:schemeClr val="tx2">
              <a:lumMod val="2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56" b="1" dirty="0">
                <a:solidFill>
                  <a:schemeClr val="bg1"/>
                </a:solidFill>
                <a:latin typeface="Segoe UI Light" panose="020B0502040204020203" pitchFamily="34" charset="0"/>
                <a:cs typeface="Segoe UI Light" panose="020B0502040204020203" pitchFamily="34" charset="0"/>
              </a:rPr>
              <a:t>Best practices</a:t>
            </a:r>
            <a:endParaRPr lang="en-US" sz="2856"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2126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Deploying</a:t>
            </a:r>
            <a:r>
              <a:rPr lang="nl-NL" dirty="0"/>
              <a:t> Vorlon.JS</a:t>
            </a:r>
          </a:p>
        </p:txBody>
      </p:sp>
      <p:sp>
        <p:nvSpPr>
          <p:cNvPr id="2" name="Text Placeholder 1"/>
          <p:cNvSpPr>
            <a:spLocks noGrp="1"/>
          </p:cNvSpPr>
          <p:nvPr>
            <p:ph idx="1"/>
          </p:nvPr>
        </p:nvSpPr>
        <p:spPr/>
        <p:txBody>
          <a:bodyPr/>
          <a:lstStyle/>
          <a:p>
            <a:r>
              <a:rPr lang="nl-NL" dirty="0"/>
              <a:t>NPM</a:t>
            </a:r>
          </a:p>
          <a:p>
            <a:r>
              <a:rPr lang="nl-NL" dirty="0" err="1"/>
              <a:t>Azure</a:t>
            </a:r>
            <a:r>
              <a:rPr lang="nl-NL" dirty="0"/>
              <a:t> </a:t>
            </a:r>
            <a:r>
              <a:rPr lang="nl-NL" dirty="0" err="1"/>
              <a:t>Deploy</a:t>
            </a:r>
            <a:endParaRPr lang="nl-NL" dirty="0"/>
          </a:p>
          <a:p>
            <a:r>
              <a:rPr lang="nl-NL" dirty="0"/>
              <a:t>Desktop app (proxy)</a:t>
            </a:r>
          </a:p>
        </p:txBody>
      </p:sp>
    </p:spTree>
    <p:extLst>
      <p:ext uri="{BB962C8B-B14F-4D97-AF65-F5344CB8AC3E}">
        <p14:creationId xmlns:p14="http://schemas.microsoft.com/office/powerpoint/2010/main" val="32773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Connect</a:t>
            </a:r>
            <a:r>
              <a:rPr lang="fr-FR" dirty="0"/>
              <a:t> </a:t>
            </a:r>
            <a:r>
              <a:rPr lang="fr-FR" dirty="0" err="1"/>
              <a:t>your</a:t>
            </a:r>
            <a:r>
              <a:rPr lang="fr-FR" dirty="0"/>
              <a:t> client </a:t>
            </a:r>
            <a:r>
              <a:rPr lang="fr-FR" dirty="0" err="1"/>
              <a:t>website</a:t>
            </a:r>
            <a:endParaRPr lang="en-US" dirty="0"/>
          </a:p>
        </p:txBody>
      </p:sp>
      <p:sp>
        <p:nvSpPr>
          <p:cNvPr id="6" name="Content Placeholder 5"/>
          <p:cNvSpPr>
            <a:spLocks noGrp="1"/>
          </p:cNvSpPr>
          <p:nvPr>
            <p:ph idx="1"/>
          </p:nvPr>
        </p:nvSpPr>
        <p:spPr/>
        <p:txBody>
          <a:bodyPr/>
          <a:lstStyle/>
          <a:p>
            <a:pPr marL="0" indent="0">
              <a:buNone/>
            </a:pPr>
            <a:r>
              <a:rPr lang="fr-FR" sz="4000" dirty="0" err="1"/>
              <a:t>Modify</a:t>
            </a:r>
            <a:r>
              <a:rPr lang="fr-FR" sz="4000" dirty="0"/>
              <a:t> the </a:t>
            </a:r>
            <a:r>
              <a:rPr lang="fr-FR" sz="4000" dirty="0" err="1"/>
              <a:t>website</a:t>
            </a:r>
            <a:r>
              <a:rPr lang="fr-FR" sz="4000" dirty="0"/>
              <a:t> code and </a:t>
            </a:r>
            <a:r>
              <a:rPr lang="fr-FR" sz="4000" dirty="0" err="1"/>
              <a:t>add</a:t>
            </a:r>
            <a:r>
              <a:rPr lang="fr-FR" sz="4000" dirty="0"/>
              <a:t> a script </a:t>
            </a:r>
            <a:r>
              <a:rPr lang="fr-FR" sz="4000" dirty="0" err="1"/>
              <a:t>reference</a:t>
            </a:r>
            <a:r>
              <a:rPr lang="fr-FR" sz="4000" dirty="0"/>
              <a:t> to a vorlon.js file </a:t>
            </a:r>
            <a:r>
              <a:rPr lang="fr-FR" sz="4000" dirty="0" err="1"/>
              <a:t>generated</a:t>
            </a:r>
            <a:r>
              <a:rPr lang="fr-FR" sz="4000" dirty="0"/>
              <a:t> by the server </a:t>
            </a:r>
            <a:r>
              <a:rPr lang="fr-FR" sz="4000" dirty="0" err="1"/>
              <a:t>you</a:t>
            </a:r>
            <a:r>
              <a:rPr lang="fr-FR" sz="4000" dirty="0"/>
              <a:t> </a:t>
            </a:r>
            <a:r>
              <a:rPr lang="fr-FR" sz="4000" dirty="0" err="1"/>
              <a:t>installed</a:t>
            </a:r>
            <a:endParaRPr lang="en-US" sz="4000" dirty="0"/>
          </a:p>
          <a:p>
            <a:pPr marL="0" indent="0">
              <a:buNone/>
            </a:pPr>
            <a:endParaRPr lang="nl-NL" dirty="0"/>
          </a:p>
        </p:txBody>
      </p:sp>
      <p:sp>
        <p:nvSpPr>
          <p:cNvPr id="4" name="Rectangle 3"/>
          <p:cNvSpPr/>
          <p:nvPr/>
        </p:nvSpPr>
        <p:spPr>
          <a:xfrm>
            <a:off x="655637" y="4064114"/>
            <a:ext cx="10496358" cy="1142895"/>
          </a:xfrm>
          <a:prstGeom prst="rect">
            <a:avLst/>
          </a:prstGeom>
          <a:solidFill>
            <a:schemeClr val="tx2">
              <a:lumMod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1"/>
            <a:r>
              <a:rPr lang="fr-FR" sz="2448" dirty="0">
                <a:solidFill>
                  <a:schemeClr val="bg1"/>
                </a:solidFill>
                <a:latin typeface="Consolas" panose="020B0609020204030204" pitchFamily="49" charset="0"/>
                <a:cs typeface="Consolas" panose="020B0609020204030204" pitchFamily="49" charset="0"/>
              </a:rPr>
              <a:t>&lt;script </a:t>
            </a:r>
            <a:r>
              <a:rPr lang="fr-FR" sz="2448" dirty="0" err="1">
                <a:solidFill>
                  <a:schemeClr val="bg1"/>
                </a:solidFill>
                <a:latin typeface="Consolas" panose="020B0609020204030204" pitchFamily="49" charset="0"/>
                <a:cs typeface="Consolas" panose="020B0609020204030204" pitchFamily="49" charset="0"/>
              </a:rPr>
              <a:t>src</a:t>
            </a:r>
            <a:r>
              <a:rPr lang="fr-FR" sz="2448" dirty="0">
                <a:solidFill>
                  <a:schemeClr val="bg1"/>
                </a:solidFill>
                <a:latin typeface="Consolas" panose="020B0609020204030204" pitchFamily="49" charset="0"/>
                <a:cs typeface="Consolas" panose="020B0609020204030204" pitchFamily="49" charset="0"/>
              </a:rPr>
              <a:t>="http://localhost:1337/vorlon.js"&gt;&lt;/script&gt;</a:t>
            </a:r>
          </a:p>
        </p:txBody>
      </p:sp>
    </p:spTree>
    <p:extLst>
      <p:ext uri="{BB962C8B-B14F-4D97-AF65-F5344CB8AC3E}">
        <p14:creationId xmlns:p14="http://schemas.microsoft.com/office/powerpoint/2010/main" val="42523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62978677"/>
              </p:ext>
            </p:extLst>
          </p:nvPr>
        </p:nvGraphicFramePr>
        <p:xfrm>
          <a:off x="918197" y="733992"/>
          <a:ext cx="10503255" cy="5359480"/>
        </p:xfrm>
        <a:graphic>
          <a:graphicData uri="http://schemas.openxmlformats.org/drawingml/2006/table">
            <a:tbl>
              <a:tblPr firstRow="1" bandRow="1">
                <a:tableStyleId>{5C22544A-7EE6-4342-B048-85BDC9FD1C3A}</a:tableStyleId>
              </a:tblPr>
              <a:tblGrid>
                <a:gridCol w="1974742">
                  <a:extLst>
                    <a:ext uri="{9D8B030D-6E8A-4147-A177-3AD203B41FA5}">
                      <a16:colId xmlns:a16="http://schemas.microsoft.com/office/drawing/2014/main" val="3309407275"/>
                    </a:ext>
                  </a:extLst>
                </a:gridCol>
                <a:gridCol w="949168">
                  <a:extLst>
                    <a:ext uri="{9D8B030D-6E8A-4147-A177-3AD203B41FA5}">
                      <a16:colId xmlns:a16="http://schemas.microsoft.com/office/drawing/2014/main" val="3662083519"/>
                    </a:ext>
                  </a:extLst>
                </a:gridCol>
                <a:gridCol w="7579345">
                  <a:extLst>
                    <a:ext uri="{9D8B030D-6E8A-4147-A177-3AD203B41FA5}">
                      <a16:colId xmlns:a16="http://schemas.microsoft.com/office/drawing/2014/main" val="485203963"/>
                    </a:ext>
                  </a:extLst>
                </a:gridCol>
              </a:tblGrid>
              <a:tr h="378611">
                <a:tc>
                  <a:txBody>
                    <a:bodyPr/>
                    <a:lstStyle/>
                    <a:p>
                      <a:r>
                        <a:rPr lang="en-US" sz="1900" dirty="0">
                          <a:solidFill>
                            <a:srgbClr val="0070C0"/>
                          </a:solidFill>
                        </a:rPr>
                        <a:t>Time</a:t>
                      </a:r>
                    </a:p>
                  </a:txBody>
                  <a:tcPr marL="93260" marR="93260" marT="46630" marB="46630"/>
                </a:tc>
                <a:tc>
                  <a:txBody>
                    <a:bodyPr/>
                    <a:lstStyle/>
                    <a:p>
                      <a:r>
                        <a:rPr lang="en-US" sz="1900" dirty="0">
                          <a:solidFill>
                            <a:srgbClr val="0070C0"/>
                          </a:solidFill>
                        </a:rPr>
                        <a:t>Min.</a:t>
                      </a:r>
                    </a:p>
                  </a:txBody>
                  <a:tcPr marL="93260" marR="93260" marT="46630" marB="46630"/>
                </a:tc>
                <a:tc>
                  <a:txBody>
                    <a:bodyPr/>
                    <a:lstStyle/>
                    <a:p>
                      <a:r>
                        <a:rPr lang="en-US" sz="1900" dirty="0">
                          <a:solidFill>
                            <a:srgbClr val="0070C0"/>
                          </a:solidFill>
                        </a:rPr>
                        <a:t>Session</a:t>
                      </a:r>
                    </a:p>
                  </a:txBody>
                  <a:tcPr marL="93260" marR="93260" marT="46630" marB="46630"/>
                </a:tc>
                <a:extLst>
                  <a:ext uri="{0D108BD9-81ED-4DB2-BD59-A6C34878D82A}">
                    <a16:rowId xmlns:a16="http://schemas.microsoft.com/office/drawing/2014/main" val="1205484172"/>
                  </a:ext>
                </a:extLst>
              </a:tr>
              <a:tr h="378611">
                <a:tc>
                  <a:txBody>
                    <a:bodyPr/>
                    <a:lstStyle/>
                    <a:p>
                      <a:r>
                        <a:rPr lang="en-US" sz="1900" dirty="0">
                          <a:solidFill>
                            <a:srgbClr val="0070C0"/>
                          </a:solidFill>
                        </a:rPr>
                        <a:t>10:00 – </a:t>
                      </a:r>
                      <a:r>
                        <a:rPr lang="en-US" sz="1900" dirty="0" smtClean="0">
                          <a:solidFill>
                            <a:srgbClr val="0070C0"/>
                          </a:solidFill>
                        </a:rPr>
                        <a:t>10:05</a:t>
                      </a:r>
                      <a:endParaRPr lang="en-US" sz="1900" dirty="0">
                        <a:solidFill>
                          <a:srgbClr val="0070C0"/>
                        </a:solidFill>
                      </a:endParaRPr>
                    </a:p>
                  </a:txBody>
                  <a:tcPr marL="93260" marR="93260" marT="46630" marB="46630"/>
                </a:tc>
                <a:tc>
                  <a:txBody>
                    <a:bodyPr/>
                    <a:lstStyle/>
                    <a:p>
                      <a:r>
                        <a:rPr lang="en-US" sz="1900" dirty="0" smtClean="0">
                          <a:solidFill>
                            <a:srgbClr val="0070C0"/>
                          </a:solidFill>
                        </a:rPr>
                        <a:t>5</a:t>
                      </a:r>
                      <a:endParaRPr lang="en-US" sz="1900" dirty="0">
                        <a:solidFill>
                          <a:srgbClr val="0070C0"/>
                        </a:solidFill>
                      </a:endParaRPr>
                    </a:p>
                  </a:txBody>
                  <a:tcPr marL="93260" marR="93260" marT="46630" marB="46630"/>
                </a:tc>
                <a:tc>
                  <a:txBody>
                    <a:bodyPr/>
                    <a:lstStyle/>
                    <a:p>
                      <a:r>
                        <a:rPr lang="en-US" sz="1900" dirty="0">
                          <a:solidFill>
                            <a:srgbClr val="0070C0"/>
                          </a:solidFill>
                        </a:rPr>
                        <a:t>Welcome</a:t>
                      </a:r>
                    </a:p>
                  </a:txBody>
                  <a:tcPr marL="93260" marR="93260" marT="46630" marB="46630"/>
                </a:tc>
                <a:extLst>
                  <a:ext uri="{0D108BD9-81ED-4DB2-BD59-A6C34878D82A}">
                    <a16:rowId xmlns:a16="http://schemas.microsoft.com/office/drawing/2014/main" val="2173916189"/>
                  </a:ext>
                </a:extLst>
              </a:tr>
              <a:tr h="378611">
                <a:tc>
                  <a:txBody>
                    <a:bodyPr/>
                    <a:lstStyle/>
                    <a:p>
                      <a:r>
                        <a:rPr lang="en-US" sz="1900" dirty="0" smtClean="0">
                          <a:solidFill>
                            <a:srgbClr val="0070C0"/>
                          </a:solidFill>
                        </a:rPr>
                        <a:t>10:05 </a:t>
                      </a:r>
                      <a:r>
                        <a:rPr lang="en-US" sz="1900" dirty="0">
                          <a:solidFill>
                            <a:srgbClr val="0070C0"/>
                          </a:solidFill>
                        </a:rPr>
                        <a:t>– </a:t>
                      </a:r>
                      <a:r>
                        <a:rPr lang="en-US" sz="1900" dirty="0" smtClean="0">
                          <a:solidFill>
                            <a:srgbClr val="0070C0"/>
                          </a:solidFill>
                        </a:rPr>
                        <a:t>10:30</a:t>
                      </a:r>
                      <a:endParaRPr lang="en-US" sz="1900" dirty="0">
                        <a:solidFill>
                          <a:srgbClr val="0070C0"/>
                        </a:solidFill>
                      </a:endParaRPr>
                    </a:p>
                  </a:txBody>
                  <a:tcPr marL="93260" marR="93260" marT="46630" marB="46630"/>
                </a:tc>
                <a:tc>
                  <a:txBody>
                    <a:bodyPr/>
                    <a:lstStyle/>
                    <a:p>
                      <a:r>
                        <a:rPr lang="en-US" sz="1900" dirty="0" smtClean="0">
                          <a:solidFill>
                            <a:srgbClr val="0070C0"/>
                          </a:solidFill>
                        </a:rPr>
                        <a:t>25</a:t>
                      </a:r>
                      <a:endParaRPr lang="en-US" sz="1900" dirty="0">
                        <a:solidFill>
                          <a:srgbClr val="0070C0"/>
                        </a:solidFill>
                      </a:endParaRPr>
                    </a:p>
                  </a:txBody>
                  <a:tcPr marL="93260" marR="93260" marT="46630" marB="46630"/>
                </a:tc>
                <a:tc>
                  <a:txBody>
                    <a:bodyPr/>
                    <a:lstStyle/>
                    <a:p>
                      <a:r>
                        <a:rPr lang="en-US" sz="1900" dirty="0">
                          <a:solidFill>
                            <a:srgbClr val="0070C0"/>
                          </a:solidFill>
                        </a:rPr>
                        <a:t>Session 1 - </a:t>
                      </a:r>
                      <a:r>
                        <a:rPr lang="en-US" sz="1900" dirty="0" smtClean="0">
                          <a:solidFill>
                            <a:srgbClr val="0070C0"/>
                          </a:solidFill>
                        </a:rPr>
                        <a:t>Microsoft Edge, a break from the past</a:t>
                      </a:r>
                      <a:endParaRPr lang="en-US" sz="1900" dirty="0">
                        <a:solidFill>
                          <a:srgbClr val="0070C0"/>
                        </a:solidFill>
                      </a:endParaRPr>
                    </a:p>
                  </a:txBody>
                  <a:tcPr marL="93260" marR="93260" marT="46630" marB="46630"/>
                </a:tc>
                <a:extLst>
                  <a:ext uri="{0D108BD9-81ED-4DB2-BD59-A6C34878D82A}">
                    <a16:rowId xmlns:a16="http://schemas.microsoft.com/office/drawing/2014/main" val="2451267770"/>
                  </a:ext>
                </a:extLst>
              </a:tr>
              <a:tr h="378611">
                <a:tc>
                  <a:txBody>
                    <a:bodyPr/>
                    <a:lstStyle/>
                    <a:p>
                      <a:r>
                        <a:rPr lang="en-US" sz="1900" dirty="0" smtClean="0">
                          <a:solidFill>
                            <a:srgbClr val="0070C0"/>
                          </a:solidFill>
                        </a:rPr>
                        <a:t>10:30 </a:t>
                      </a:r>
                      <a:r>
                        <a:rPr lang="en-US" sz="1900" dirty="0">
                          <a:solidFill>
                            <a:srgbClr val="0070C0"/>
                          </a:solidFill>
                        </a:rPr>
                        <a:t>– </a:t>
                      </a:r>
                      <a:r>
                        <a:rPr lang="en-US" sz="1900" dirty="0" smtClean="0">
                          <a:solidFill>
                            <a:srgbClr val="0070C0"/>
                          </a:solidFill>
                        </a:rPr>
                        <a:t>11:15</a:t>
                      </a:r>
                      <a:endParaRPr lang="en-US" sz="1900" dirty="0">
                        <a:solidFill>
                          <a:srgbClr val="0070C0"/>
                        </a:solidFill>
                      </a:endParaRPr>
                    </a:p>
                  </a:txBody>
                  <a:tcPr marL="93260" marR="93260" marT="46630" marB="46630">
                    <a:solidFill>
                      <a:srgbClr val="FFFF00"/>
                    </a:solidFill>
                  </a:tcPr>
                </a:tc>
                <a:tc>
                  <a:txBody>
                    <a:bodyPr/>
                    <a:lstStyle/>
                    <a:p>
                      <a:r>
                        <a:rPr lang="en-US" sz="1900" dirty="0">
                          <a:solidFill>
                            <a:srgbClr val="0070C0"/>
                          </a:solidFill>
                        </a:rPr>
                        <a:t>45</a:t>
                      </a:r>
                    </a:p>
                  </a:txBody>
                  <a:tcPr marL="93260" marR="93260" marT="46630" marB="46630">
                    <a:solidFill>
                      <a:srgbClr val="FFFF00"/>
                    </a:solidFill>
                  </a:tcPr>
                </a:tc>
                <a:tc>
                  <a:txBody>
                    <a:bodyPr/>
                    <a:lstStyle/>
                    <a:p>
                      <a:r>
                        <a:rPr lang="en-US" sz="1900" dirty="0">
                          <a:solidFill>
                            <a:srgbClr val="0070C0"/>
                          </a:solidFill>
                        </a:rPr>
                        <a:t>Session 2 - Innovations of the web</a:t>
                      </a:r>
                    </a:p>
                  </a:txBody>
                  <a:tcPr marL="93260" marR="93260" marT="46630" marB="46630">
                    <a:solidFill>
                      <a:srgbClr val="FFFF00"/>
                    </a:solidFill>
                  </a:tcPr>
                </a:tc>
                <a:extLst>
                  <a:ext uri="{0D108BD9-81ED-4DB2-BD59-A6C34878D82A}">
                    <a16:rowId xmlns:a16="http://schemas.microsoft.com/office/drawing/2014/main" val="3126021597"/>
                  </a:ext>
                </a:extLst>
              </a:tr>
              <a:tr h="378611">
                <a:tc>
                  <a:txBody>
                    <a:bodyPr/>
                    <a:lstStyle/>
                    <a:p>
                      <a:r>
                        <a:rPr lang="en-US" sz="1900" dirty="0" smtClean="0">
                          <a:solidFill>
                            <a:srgbClr val="0070C0"/>
                          </a:solidFill>
                        </a:rPr>
                        <a:t>11:15 </a:t>
                      </a:r>
                      <a:r>
                        <a:rPr lang="en-US" sz="1900" dirty="0">
                          <a:solidFill>
                            <a:srgbClr val="0070C0"/>
                          </a:solidFill>
                        </a:rPr>
                        <a:t>– </a:t>
                      </a:r>
                      <a:r>
                        <a:rPr lang="en-US" sz="1900" dirty="0" smtClean="0">
                          <a:solidFill>
                            <a:srgbClr val="0070C0"/>
                          </a:solidFill>
                        </a:rPr>
                        <a:t>11:45</a:t>
                      </a:r>
                      <a:endParaRPr lang="en-US" sz="1900" dirty="0">
                        <a:solidFill>
                          <a:srgbClr val="0070C0"/>
                        </a:solidFill>
                      </a:endParaRP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Session 3 - Modern front-end tooling in Visual Studio</a:t>
                      </a:r>
                    </a:p>
                  </a:txBody>
                  <a:tcPr marL="93260" marR="93260" marT="46630" marB="46630"/>
                </a:tc>
                <a:extLst>
                  <a:ext uri="{0D108BD9-81ED-4DB2-BD59-A6C34878D82A}">
                    <a16:rowId xmlns:a16="http://schemas.microsoft.com/office/drawing/2014/main" val="1024661405"/>
                  </a:ext>
                </a:extLst>
              </a:tr>
              <a:tr h="378611">
                <a:tc>
                  <a:txBody>
                    <a:bodyPr/>
                    <a:lstStyle/>
                    <a:p>
                      <a:r>
                        <a:rPr lang="en-US" sz="1900" dirty="0" smtClean="0">
                          <a:solidFill>
                            <a:srgbClr val="0070C0"/>
                          </a:solidFill>
                        </a:rPr>
                        <a:t>11:45 </a:t>
                      </a:r>
                      <a:r>
                        <a:rPr lang="en-US" sz="1900" dirty="0">
                          <a:solidFill>
                            <a:srgbClr val="0070C0"/>
                          </a:solidFill>
                        </a:rPr>
                        <a:t>– 12:30</a:t>
                      </a:r>
                    </a:p>
                  </a:txBody>
                  <a:tcPr marL="93260" marR="93260" marT="46630" marB="46630"/>
                </a:tc>
                <a:tc>
                  <a:txBody>
                    <a:bodyPr/>
                    <a:lstStyle/>
                    <a:p>
                      <a:r>
                        <a:rPr lang="en-US" sz="1900" dirty="0" smtClean="0">
                          <a:solidFill>
                            <a:srgbClr val="0070C0"/>
                          </a:solidFill>
                        </a:rPr>
                        <a:t>45</a:t>
                      </a:r>
                      <a:endParaRPr lang="en-US" sz="1900" dirty="0">
                        <a:solidFill>
                          <a:srgbClr val="0070C0"/>
                        </a:solidFill>
                      </a:endParaRPr>
                    </a:p>
                  </a:txBody>
                  <a:tcPr marL="93260" marR="93260" marT="46630" marB="46630"/>
                </a:tc>
                <a:tc>
                  <a:txBody>
                    <a:bodyPr/>
                    <a:lstStyle/>
                    <a:p>
                      <a:r>
                        <a:rPr lang="en-US" sz="1900" dirty="0">
                          <a:solidFill>
                            <a:srgbClr val="0070C0"/>
                          </a:solidFill>
                        </a:rPr>
                        <a:t>HOL -  Modern front-end tooling in Visual Studio (part 1)</a:t>
                      </a:r>
                    </a:p>
                  </a:txBody>
                  <a:tcPr marL="93260" marR="93260" marT="46630" marB="46630"/>
                </a:tc>
                <a:extLst>
                  <a:ext uri="{0D108BD9-81ED-4DB2-BD59-A6C34878D82A}">
                    <a16:rowId xmlns:a16="http://schemas.microsoft.com/office/drawing/2014/main" val="4244512993"/>
                  </a:ext>
                </a:extLst>
              </a:tr>
              <a:tr h="378611">
                <a:tc>
                  <a:txBody>
                    <a:bodyPr/>
                    <a:lstStyle/>
                    <a:p>
                      <a:r>
                        <a:rPr lang="en-US" sz="1900" b="1" dirty="0">
                          <a:solidFill>
                            <a:srgbClr val="0070C0"/>
                          </a:solidFill>
                        </a:rPr>
                        <a:t>12:30 – 13:30</a:t>
                      </a:r>
                    </a:p>
                  </a:txBody>
                  <a:tcPr marL="93260" marR="93260" marT="46630" marB="46630"/>
                </a:tc>
                <a:tc>
                  <a:txBody>
                    <a:bodyPr/>
                    <a:lstStyle/>
                    <a:p>
                      <a:r>
                        <a:rPr lang="en-US" sz="1900" b="1" dirty="0">
                          <a:solidFill>
                            <a:srgbClr val="0070C0"/>
                          </a:solidFill>
                        </a:rPr>
                        <a:t>60</a:t>
                      </a:r>
                    </a:p>
                  </a:txBody>
                  <a:tcPr marL="93260" marR="93260" marT="46630" marB="46630"/>
                </a:tc>
                <a:tc>
                  <a:txBody>
                    <a:bodyPr/>
                    <a:lstStyle/>
                    <a:p>
                      <a:r>
                        <a:rPr lang="en-US" sz="1900" b="1" dirty="0">
                          <a:solidFill>
                            <a:srgbClr val="0070C0"/>
                          </a:solidFill>
                        </a:rPr>
                        <a:t>Lunch</a:t>
                      </a:r>
                    </a:p>
                  </a:txBody>
                  <a:tcPr marL="93260" marR="93260" marT="46630" marB="46630"/>
                </a:tc>
                <a:extLst>
                  <a:ext uri="{0D108BD9-81ED-4DB2-BD59-A6C34878D82A}">
                    <a16:rowId xmlns:a16="http://schemas.microsoft.com/office/drawing/2014/main" val="2737356650"/>
                  </a:ext>
                </a:extLst>
              </a:tr>
              <a:tr h="378611">
                <a:tc>
                  <a:txBody>
                    <a:bodyPr/>
                    <a:lstStyle/>
                    <a:p>
                      <a:r>
                        <a:rPr lang="en-US" sz="1900" dirty="0">
                          <a:solidFill>
                            <a:srgbClr val="0070C0"/>
                          </a:solidFill>
                        </a:rPr>
                        <a:t>13:30 – 14:00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HOL -  Modern front-end tooling in Visual Studio (part 2)</a:t>
                      </a:r>
                    </a:p>
                  </a:txBody>
                  <a:tcPr marL="93260" marR="93260" marT="46630" marB="46630"/>
                </a:tc>
                <a:extLst>
                  <a:ext uri="{0D108BD9-81ED-4DB2-BD59-A6C34878D82A}">
                    <a16:rowId xmlns:a16="http://schemas.microsoft.com/office/drawing/2014/main" val="624377465"/>
                  </a:ext>
                </a:extLst>
              </a:tr>
              <a:tr h="378611">
                <a:tc>
                  <a:txBody>
                    <a:bodyPr/>
                    <a:lstStyle/>
                    <a:p>
                      <a:r>
                        <a:rPr lang="en-US" sz="1900" dirty="0">
                          <a:solidFill>
                            <a:srgbClr val="0070C0"/>
                          </a:solidFill>
                        </a:rPr>
                        <a:t>14:00 – 14:30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Session 4 - Introduction to ASP.NET Core &amp; Visual Studio Code</a:t>
                      </a:r>
                    </a:p>
                  </a:txBody>
                  <a:tcPr marL="93260" marR="93260" marT="46630" marB="46630"/>
                </a:tc>
                <a:extLst>
                  <a:ext uri="{0D108BD9-81ED-4DB2-BD59-A6C34878D82A}">
                    <a16:rowId xmlns:a16="http://schemas.microsoft.com/office/drawing/2014/main" val="304076149"/>
                  </a:ext>
                </a:extLst>
              </a:tr>
              <a:tr h="378611">
                <a:tc>
                  <a:txBody>
                    <a:bodyPr/>
                    <a:lstStyle/>
                    <a:p>
                      <a:r>
                        <a:rPr lang="en-US" sz="1900" dirty="0">
                          <a:solidFill>
                            <a:srgbClr val="0070C0"/>
                          </a:solidFill>
                        </a:rPr>
                        <a:t>14:30 – 15:00</a:t>
                      </a:r>
                    </a:p>
                  </a:txBody>
                  <a:tcPr marL="93260" marR="93260" marT="46630" marB="46630"/>
                </a:tc>
                <a:tc>
                  <a:txBody>
                    <a:bodyPr/>
                    <a:lstStyle/>
                    <a:p>
                      <a:r>
                        <a:rPr lang="en-US" sz="1900" dirty="0">
                          <a:solidFill>
                            <a:srgbClr val="0070C0"/>
                          </a:solidFill>
                        </a:rPr>
                        <a:t>30</a:t>
                      </a:r>
                    </a:p>
                  </a:txBody>
                  <a:tcPr marL="93260" marR="93260" marT="46630" marB="46630"/>
                </a:tc>
                <a:tc>
                  <a:txBody>
                    <a:bodyPr/>
                    <a:lstStyle/>
                    <a:p>
                      <a:r>
                        <a:rPr lang="en-US" sz="1900" dirty="0">
                          <a:solidFill>
                            <a:srgbClr val="0070C0"/>
                          </a:solidFill>
                        </a:rPr>
                        <a:t>HOL - Introduction to ASP.NET Core 1.0</a:t>
                      </a:r>
                    </a:p>
                  </a:txBody>
                  <a:tcPr marL="93260" marR="93260" marT="46630" marB="46630"/>
                </a:tc>
                <a:extLst>
                  <a:ext uri="{0D108BD9-81ED-4DB2-BD59-A6C34878D82A}">
                    <a16:rowId xmlns:a16="http://schemas.microsoft.com/office/drawing/2014/main" val="1431878753"/>
                  </a:ext>
                </a:extLst>
              </a:tr>
              <a:tr h="378611">
                <a:tc>
                  <a:txBody>
                    <a:bodyPr/>
                    <a:lstStyle/>
                    <a:p>
                      <a:r>
                        <a:rPr lang="en-US" sz="1900" b="1" dirty="0">
                          <a:solidFill>
                            <a:srgbClr val="0070C0"/>
                          </a:solidFill>
                        </a:rPr>
                        <a:t>15:00 – 15:15</a:t>
                      </a:r>
                    </a:p>
                  </a:txBody>
                  <a:tcPr marL="93260" marR="93260" marT="46630" marB="46630"/>
                </a:tc>
                <a:tc>
                  <a:txBody>
                    <a:bodyPr/>
                    <a:lstStyle/>
                    <a:p>
                      <a:r>
                        <a:rPr lang="en-US" sz="1900" b="1" dirty="0">
                          <a:solidFill>
                            <a:srgbClr val="0070C0"/>
                          </a:solidFill>
                        </a:rPr>
                        <a:t>15</a:t>
                      </a:r>
                    </a:p>
                  </a:txBody>
                  <a:tcPr marL="93260" marR="93260" marT="46630" marB="46630"/>
                </a:tc>
                <a:tc>
                  <a:txBody>
                    <a:bodyPr/>
                    <a:lstStyle/>
                    <a:p>
                      <a:r>
                        <a:rPr lang="en-US" sz="1900" b="1" dirty="0">
                          <a:solidFill>
                            <a:srgbClr val="0070C0"/>
                          </a:solidFill>
                        </a:rPr>
                        <a:t>Break</a:t>
                      </a:r>
                    </a:p>
                  </a:txBody>
                  <a:tcPr marL="93260" marR="93260" marT="46630" marB="46630"/>
                </a:tc>
                <a:extLst>
                  <a:ext uri="{0D108BD9-81ED-4DB2-BD59-A6C34878D82A}">
                    <a16:rowId xmlns:a16="http://schemas.microsoft.com/office/drawing/2014/main" val="4059543129"/>
                  </a:ext>
                </a:extLst>
              </a:tr>
              <a:tr h="378611">
                <a:tc>
                  <a:txBody>
                    <a:bodyPr/>
                    <a:lstStyle/>
                    <a:p>
                      <a:r>
                        <a:rPr lang="en-US" sz="1900" dirty="0">
                          <a:solidFill>
                            <a:srgbClr val="0070C0"/>
                          </a:solidFill>
                        </a:rPr>
                        <a:t>15:15 – </a:t>
                      </a:r>
                      <a:r>
                        <a:rPr lang="en-US" sz="1900" dirty="0" smtClean="0">
                          <a:solidFill>
                            <a:srgbClr val="0070C0"/>
                          </a:solidFill>
                        </a:rPr>
                        <a:t>16:00</a:t>
                      </a:r>
                      <a:endParaRPr lang="en-US" sz="1900" dirty="0">
                        <a:solidFill>
                          <a:srgbClr val="0070C0"/>
                        </a:solidFill>
                      </a:endParaRPr>
                    </a:p>
                  </a:txBody>
                  <a:tcPr marL="93260" marR="93260" marT="46630" marB="46630"/>
                </a:tc>
                <a:tc>
                  <a:txBody>
                    <a:bodyPr/>
                    <a:lstStyle/>
                    <a:p>
                      <a:r>
                        <a:rPr lang="en-US" sz="1900" dirty="0" smtClean="0">
                          <a:solidFill>
                            <a:srgbClr val="0070C0"/>
                          </a:solidFill>
                        </a:rPr>
                        <a:t>45</a:t>
                      </a:r>
                      <a:endParaRPr lang="en-US" sz="1900" dirty="0">
                        <a:solidFill>
                          <a:srgbClr val="0070C0"/>
                        </a:solidFill>
                      </a:endParaRPr>
                    </a:p>
                  </a:txBody>
                  <a:tcPr marL="93260" marR="93260" marT="46630" marB="46630"/>
                </a:tc>
                <a:tc>
                  <a:txBody>
                    <a:bodyPr/>
                    <a:lstStyle/>
                    <a:p>
                      <a:r>
                        <a:rPr lang="en-US" sz="1900" dirty="0">
                          <a:solidFill>
                            <a:srgbClr val="0070C0"/>
                          </a:solidFill>
                        </a:rPr>
                        <a:t>Session 5 - Introduction to Azure for web developers</a:t>
                      </a:r>
                    </a:p>
                  </a:txBody>
                  <a:tcPr marL="93260" marR="93260" marT="46630" marB="46630"/>
                </a:tc>
                <a:extLst>
                  <a:ext uri="{0D108BD9-81ED-4DB2-BD59-A6C34878D82A}">
                    <a16:rowId xmlns:a16="http://schemas.microsoft.com/office/drawing/2014/main" val="746219908"/>
                  </a:ext>
                </a:extLst>
              </a:tr>
              <a:tr h="378611">
                <a:tc>
                  <a:txBody>
                    <a:bodyPr/>
                    <a:lstStyle/>
                    <a:p>
                      <a:r>
                        <a:rPr lang="en-US" sz="1900" dirty="0" smtClean="0">
                          <a:solidFill>
                            <a:srgbClr val="0070C0"/>
                          </a:solidFill>
                        </a:rPr>
                        <a:t>16:00 </a:t>
                      </a:r>
                      <a:r>
                        <a:rPr lang="en-US" sz="1900" dirty="0">
                          <a:solidFill>
                            <a:srgbClr val="0070C0"/>
                          </a:solidFill>
                        </a:rPr>
                        <a:t>– 16:50</a:t>
                      </a:r>
                    </a:p>
                  </a:txBody>
                  <a:tcPr marL="93260" marR="93260" marT="46630" marB="46630"/>
                </a:tc>
                <a:tc>
                  <a:txBody>
                    <a:bodyPr/>
                    <a:lstStyle/>
                    <a:p>
                      <a:r>
                        <a:rPr lang="en-US" sz="1900" dirty="0">
                          <a:solidFill>
                            <a:srgbClr val="0070C0"/>
                          </a:solidFill>
                        </a:rPr>
                        <a:t>50</a:t>
                      </a:r>
                    </a:p>
                  </a:txBody>
                  <a:tcPr marL="93260" marR="93260" marT="46630" marB="46630"/>
                </a:tc>
                <a:tc>
                  <a:txBody>
                    <a:bodyPr/>
                    <a:lstStyle/>
                    <a:p>
                      <a:r>
                        <a:rPr lang="en-US" sz="1900" dirty="0">
                          <a:solidFill>
                            <a:srgbClr val="0070C0"/>
                          </a:solidFill>
                        </a:rPr>
                        <a:t>HOL - Getting started with Azure App Service Web Apps</a:t>
                      </a:r>
                    </a:p>
                  </a:txBody>
                  <a:tcPr marL="93260" marR="93260" marT="46630" marB="46630"/>
                </a:tc>
                <a:extLst>
                  <a:ext uri="{0D108BD9-81ED-4DB2-BD59-A6C34878D82A}">
                    <a16:rowId xmlns:a16="http://schemas.microsoft.com/office/drawing/2014/main" val="2437535365"/>
                  </a:ext>
                </a:extLst>
              </a:tr>
              <a:tr h="378611">
                <a:tc>
                  <a:txBody>
                    <a:bodyPr/>
                    <a:lstStyle/>
                    <a:p>
                      <a:r>
                        <a:rPr lang="en-US" sz="1900" dirty="0">
                          <a:solidFill>
                            <a:srgbClr val="0070C0"/>
                          </a:solidFill>
                        </a:rPr>
                        <a:t>16:50 – 17:00</a:t>
                      </a:r>
                    </a:p>
                  </a:txBody>
                  <a:tcPr marL="93260" marR="93260" marT="46630" marB="46630"/>
                </a:tc>
                <a:tc>
                  <a:txBody>
                    <a:bodyPr/>
                    <a:lstStyle/>
                    <a:p>
                      <a:r>
                        <a:rPr lang="en-US" sz="1900" dirty="0">
                          <a:solidFill>
                            <a:srgbClr val="0070C0"/>
                          </a:solidFill>
                        </a:rPr>
                        <a:t>10</a:t>
                      </a:r>
                    </a:p>
                  </a:txBody>
                  <a:tcPr marL="93260" marR="93260" marT="46630" marB="46630"/>
                </a:tc>
                <a:tc>
                  <a:txBody>
                    <a:bodyPr/>
                    <a:lstStyle/>
                    <a:p>
                      <a:r>
                        <a:rPr lang="en-US" sz="1900" dirty="0">
                          <a:solidFill>
                            <a:srgbClr val="0070C0"/>
                          </a:solidFill>
                        </a:rPr>
                        <a:t>Conclusion</a:t>
                      </a:r>
                    </a:p>
                  </a:txBody>
                  <a:tcPr marL="93260" marR="93260" marT="46630" marB="46630"/>
                </a:tc>
                <a:extLst>
                  <a:ext uri="{0D108BD9-81ED-4DB2-BD59-A6C34878D82A}">
                    <a16:rowId xmlns:a16="http://schemas.microsoft.com/office/drawing/2014/main" val="3627853582"/>
                  </a:ext>
                </a:extLst>
              </a:tr>
            </a:tbl>
          </a:graphicData>
        </a:graphic>
      </p:graphicFrame>
    </p:spTree>
    <p:extLst>
      <p:ext uri="{BB962C8B-B14F-4D97-AF65-F5344CB8AC3E}">
        <p14:creationId xmlns:p14="http://schemas.microsoft.com/office/powerpoint/2010/main" val="39502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nl-NL" dirty="0"/>
              <a:t>Vorlon.JS demo</a:t>
            </a:r>
          </a:p>
        </p:txBody>
      </p:sp>
      <p:sp>
        <p:nvSpPr>
          <p:cNvPr id="6" name="Subtitle 5"/>
          <p:cNvSpPr>
            <a:spLocks noGrp="1"/>
          </p:cNvSpPr>
          <p:nvPr>
            <p:ph type="subTitle" idx="1"/>
          </p:nvPr>
        </p:nvSpPr>
        <p:spPr/>
        <p:txBody>
          <a:bodyPr/>
          <a:lstStyle/>
          <a:p>
            <a:endParaRPr lang="nl-NL"/>
          </a:p>
        </p:txBody>
      </p:sp>
    </p:spTree>
    <p:extLst>
      <p:ext uri="{BB962C8B-B14F-4D97-AF65-F5344CB8AC3E}">
        <p14:creationId xmlns:p14="http://schemas.microsoft.com/office/powerpoint/2010/main" val="4232816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NL" dirty="0"/>
              <a:t>http://aka.ms/webcampvorlon</a:t>
            </a:r>
          </a:p>
        </p:txBody>
      </p:sp>
      <p:sp>
        <p:nvSpPr>
          <p:cNvPr id="5" name="Subtitle 4"/>
          <p:cNvSpPr>
            <a:spLocks noGrp="1"/>
          </p:cNvSpPr>
          <p:nvPr>
            <p:ph type="subTitle" idx="1"/>
          </p:nvPr>
        </p:nvSpPr>
        <p:spPr/>
        <p:txBody>
          <a:bodyPr/>
          <a:lstStyle/>
          <a:p>
            <a:endParaRPr lang="nl-NL"/>
          </a:p>
        </p:txBody>
      </p:sp>
      <p:sp>
        <p:nvSpPr>
          <p:cNvPr id="4" name="Slide Number Placeholder 3"/>
          <p:cNvSpPr>
            <a:spLocks noGrp="1"/>
          </p:cNvSpPr>
          <p:nvPr>
            <p:ph type="sldNum" sz="quarter" idx="4294967295"/>
          </p:nvPr>
        </p:nvSpPr>
        <p:spPr>
          <a:xfrm>
            <a:off x="9637713" y="6380163"/>
            <a:ext cx="2798762" cy="373062"/>
          </a:xfrm>
        </p:spPr>
        <p:txBody>
          <a:bodyPr/>
          <a:lstStyle/>
          <a:p>
            <a:fld id="{0A164282-434E-41D4-9582-783D542A7B68}" type="slidenum">
              <a:rPr lang="en-US" smtClean="0"/>
              <a:t>31</a:t>
            </a:fld>
            <a:endParaRPr lang="en-US"/>
          </a:p>
        </p:txBody>
      </p:sp>
    </p:spTree>
    <p:extLst>
      <p:ext uri="{BB962C8B-B14F-4D97-AF65-F5344CB8AC3E}">
        <p14:creationId xmlns:p14="http://schemas.microsoft.com/office/powerpoint/2010/main" val="422039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NL" dirty="0"/>
              <a:t>3D in </a:t>
            </a:r>
            <a:r>
              <a:rPr lang="nl-NL" dirty="0" err="1"/>
              <a:t>your</a:t>
            </a:r>
            <a:r>
              <a:rPr lang="nl-NL" dirty="0"/>
              <a:t> browser</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54039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741" y="3875350"/>
            <a:ext cx="12641956" cy="190924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9222" name="Title 1"/>
          <p:cNvSpPr>
            <a:spLocks noGrp="1"/>
          </p:cNvSpPr>
          <p:nvPr>
            <p:ph type="title" idx="4294967295"/>
          </p:nvPr>
        </p:nvSpPr>
        <p:spPr>
          <a:xfrm>
            <a:off x="547688" y="295275"/>
            <a:ext cx="11888787" cy="917575"/>
          </a:xfrm>
        </p:spPr>
        <p:txBody>
          <a:bodyPr/>
          <a:lstStyle/>
          <a:p>
            <a:pPr algn="l"/>
            <a:r>
              <a:rPr lang="en-US" b="1" dirty="0">
                <a:solidFill>
                  <a:srgbClr val="404040"/>
                </a:solidFill>
                <a:latin typeface="Segoe WP" panose="020B0502040204020203" pitchFamily="34" charset="0"/>
                <a:cs typeface="Segoe WP" panose="020B0502040204020203" pitchFamily="34" charset="0"/>
              </a:rPr>
              <a:t>WebGL </a:t>
            </a:r>
            <a:r>
              <a:rPr lang="en-US" b="1" dirty="0">
                <a:solidFill>
                  <a:srgbClr val="5BD999"/>
                </a:solidFill>
                <a:latin typeface="Segoe WP" panose="020B0502040204020203" pitchFamily="34" charset="0"/>
                <a:cs typeface="Segoe WP" panose="020B0502040204020203" pitchFamily="34" charset="0"/>
              </a:rPr>
              <a:t>is…</a:t>
            </a:r>
          </a:p>
        </p:txBody>
      </p:sp>
      <p:sp>
        <p:nvSpPr>
          <p:cNvPr id="2" name="Content Placeholder 1"/>
          <p:cNvSpPr>
            <a:spLocks noGrp="1"/>
          </p:cNvSpPr>
          <p:nvPr>
            <p:ph type="body" sz="quarter" idx="4294967295"/>
          </p:nvPr>
        </p:nvSpPr>
        <p:spPr>
          <a:xfrm>
            <a:off x="0" y="1212850"/>
            <a:ext cx="11887200" cy="2025650"/>
          </a:xfrm>
        </p:spPr>
        <p:txBody>
          <a:bodyPr/>
          <a:lstStyle/>
          <a:p>
            <a:r>
              <a:rPr lang="en-US" sz="3264" dirty="0">
                <a:solidFill>
                  <a:srgbClr val="999999"/>
                </a:solidFill>
                <a:latin typeface="Oswald" panose="02000506000000020004" pitchFamily="50"/>
              </a:rPr>
              <a:t>A </a:t>
            </a:r>
            <a:r>
              <a:rPr lang="en-US" sz="3264" b="1" dirty="0">
                <a:solidFill>
                  <a:srgbClr val="5BD999"/>
                </a:solidFill>
                <a:latin typeface="Oswald" panose="02000506000000020004" pitchFamily="50"/>
              </a:rPr>
              <a:t>JavaScript</a:t>
            </a:r>
            <a:r>
              <a:rPr lang="en-US" sz="3264" dirty="0">
                <a:solidFill>
                  <a:srgbClr val="5BD999"/>
                </a:solidFill>
                <a:latin typeface="Oswald" panose="02000506000000020004" pitchFamily="50"/>
              </a:rPr>
              <a:t> </a:t>
            </a:r>
            <a:r>
              <a:rPr lang="en-US" sz="3264" dirty="0">
                <a:solidFill>
                  <a:srgbClr val="999999"/>
                </a:solidFill>
                <a:latin typeface="Oswald" panose="02000506000000020004" pitchFamily="50"/>
              </a:rPr>
              <a:t>API</a:t>
            </a:r>
          </a:p>
          <a:p>
            <a:r>
              <a:rPr lang="en-US" sz="3264" dirty="0">
                <a:solidFill>
                  <a:srgbClr val="999999"/>
                </a:solidFill>
                <a:latin typeface="Oswald" panose="02000506000000020004" pitchFamily="50"/>
              </a:rPr>
              <a:t>Based on </a:t>
            </a:r>
            <a:r>
              <a:rPr lang="en-US" sz="3264" b="1" dirty="0">
                <a:solidFill>
                  <a:srgbClr val="5BD999"/>
                </a:solidFill>
                <a:latin typeface="Oswald" panose="02000506000000020004" pitchFamily="50"/>
              </a:rPr>
              <a:t>OpenGL ES 2.0</a:t>
            </a:r>
          </a:p>
          <a:p>
            <a:r>
              <a:rPr lang="en-US" sz="3264" dirty="0">
                <a:solidFill>
                  <a:srgbClr val="999999"/>
                </a:solidFill>
                <a:latin typeface="Oswald" panose="02000506000000020004" pitchFamily="50"/>
              </a:rPr>
              <a:t>Standardized by Kronos Group</a:t>
            </a:r>
          </a:p>
          <a:p>
            <a:endParaRPr lang="en-US" sz="3264" b="1" dirty="0">
              <a:solidFill>
                <a:srgbClr val="999999"/>
              </a:solidFill>
              <a:latin typeface="Oswald" panose="02000506000000020004" pitchFamily="50"/>
            </a:endParaRPr>
          </a:p>
        </p:txBody>
      </p:sp>
      <p:grpSp>
        <p:nvGrpSpPr>
          <p:cNvPr id="18" name="Group 17"/>
          <p:cNvGrpSpPr/>
          <p:nvPr/>
        </p:nvGrpSpPr>
        <p:grpSpPr>
          <a:xfrm>
            <a:off x="2497202" y="4090933"/>
            <a:ext cx="7442071" cy="1464099"/>
            <a:chOff x="899592" y="1681961"/>
            <a:chExt cx="5472608" cy="1076641"/>
          </a:xfrm>
          <a:solidFill>
            <a:schemeClr val="bg1"/>
          </a:solidFill>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683953"/>
              <a:ext cx="1002629" cy="1059582"/>
            </a:xfrm>
            <a:prstGeom prst="rect">
              <a:avLst/>
            </a:prstGeom>
            <a:grpFill/>
            <a:ln>
              <a:solidFill>
                <a:schemeClr val="bg1"/>
              </a:solid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1681961"/>
              <a:ext cx="1061574" cy="1061574"/>
            </a:xfrm>
            <a:prstGeom prst="rect">
              <a:avLst/>
            </a:prstGeom>
            <a:grpFill/>
            <a:ln>
              <a:solidFill>
                <a:schemeClr val="bg1"/>
              </a:solidFill>
            </a:ln>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4841" y="1714131"/>
              <a:ext cx="1089693" cy="1044471"/>
            </a:xfrm>
            <a:prstGeom prst="rect">
              <a:avLst/>
            </a:prstGeom>
            <a:grpFill/>
            <a:ln>
              <a:solidFill>
                <a:schemeClr val="bg1"/>
              </a:solidFill>
            </a:ln>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768" y="1695036"/>
              <a:ext cx="1415432" cy="1061574"/>
            </a:xfrm>
            <a:prstGeom prst="rect">
              <a:avLst/>
            </a:prstGeom>
            <a:grpFill/>
            <a:ln>
              <a:solidFill>
                <a:schemeClr val="bg1"/>
              </a:solidFill>
            </a:ln>
          </p:spPr>
        </p:pic>
      </p:grpSp>
    </p:spTree>
    <p:extLst>
      <p:ext uri="{BB962C8B-B14F-4D97-AF65-F5344CB8AC3E}">
        <p14:creationId xmlns:p14="http://schemas.microsoft.com/office/powerpoint/2010/main" val="41203405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itle 1"/>
          <p:cNvSpPr>
            <a:spLocks noGrp="1"/>
          </p:cNvSpPr>
          <p:nvPr>
            <p:ph type="title" idx="4294967295"/>
          </p:nvPr>
        </p:nvSpPr>
        <p:spPr>
          <a:xfrm>
            <a:off x="547688" y="295275"/>
            <a:ext cx="11888787" cy="917575"/>
          </a:xfrm>
        </p:spPr>
        <p:txBody>
          <a:bodyPr/>
          <a:lstStyle/>
          <a:p>
            <a:pPr algn="l"/>
            <a:r>
              <a:rPr lang="en-US" b="1" dirty="0">
                <a:solidFill>
                  <a:srgbClr val="404040"/>
                </a:solidFill>
                <a:latin typeface="Segoe WP" panose="020B0502040204020203" pitchFamily="34" charset="0"/>
                <a:cs typeface="Segoe WP" panose="020B0502040204020203" pitchFamily="34" charset="0"/>
              </a:rPr>
              <a:t>Using WebGL </a:t>
            </a:r>
            <a:r>
              <a:rPr lang="en-US" b="1" dirty="0">
                <a:solidFill>
                  <a:srgbClr val="5BD999"/>
                </a:solidFill>
                <a:latin typeface="Segoe WP" panose="020B0502040204020203" pitchFamily="34" charset="0"/>
                <a:cs typeface="Segoe WP" panose="020B0502040204020203" pitchFamily="34" charset="0"/>
              </a:rPr>
              <a:t>directly</a:t>
            </a:r>
          </a:p>
        </p:txBody>
      </p:sp>
      <p:sp>
        <p:nvSpPr>
          <p:cNvPr id="2" name="Content Placeholder 1"/>
          <p:cNvSpPr>
            <a:spLocks noGrp="1"/>
          </p:cNvSpPr>
          <p:nvPr>
            <p:ph type="body" sz="quarter" idx="4294967295"/>
          </p:nvPr>
        </p:nvSpPr>
        <p:spPr>
          <a:xfrm>
            <a:off x="0" y="1212850"/>
            <a:ext cx="11887200" cy="2025650"/>
          </a:xfrm>
        </p:spPr>
        <p:txBody>
          <a:bodyPr/>
          <a:lstStyle/>
          <a:p>
            <a:r>
              <a:rPr lang="en-US" sz="3264" dirty="0">
                <a:solidFill>
                  <a:srgbClr val="999999"/>
                </a:solidFill>
                <a:latin typeface="Oswald" panose="02000506000000020004" pitchFamily="50"/>
              </a:rPr>
              <a:t>You need to handle </a:t>
            </a:r>
            <a:r>
              <a:rPr lang="en-US" sz="3264" b="1" dirty="0">
                <a:solidFill>
                  <a:srgbClr val="5BD999"/>
                </a:solidFill>
                <a:latin typeface="Oswald" panose="02000506000000020004" pitchFamily="50"/>
              </a:rPr>
              <a:t>everything</a:t>
            </a:r>
            <a:r>
              <a:rPr lang="en-US" sz="3264" dirty="0">
                <a:solidFill>
                  <a:srgbClr val="5BD999"/>
                </a:solidFill>
                <a:latin typeface="Oswald" panose="02000506000000020004" pitchFamily="50"/>
              </a:rPr>
              <a:t> </a:t>
            </a:r>
            <a:r>
              <a:rPr lang="en-US" sz="3264" dirty="0">
                <a:solidFill>
                  <a:srgbClr val="999999"/>
                </a:solidFill>
                <a:latin typeface="Oswald" panose="02000506000000020004" pitchFamily="50"/>
              </a:rPr>
              <a:t>except the </a:t>
            </a:r>
            <a:r>
              <a:rPr lang="en-US" sz="3264" b="1" dirty="0">
                <a:solidFill>
                  <a:srgbClr val="5BD999"/>
                </a:solidFill>
                <a:latin typeface="Oswald" panose="02000506000000020004" pitchFamily="50"/>
              </a:rPr>
              <a:t>rendering</a:t>
            </a:r>
          </a:p>
          <a:p>
            <a:r>
              <a:rPr lang="en-US" sz="3264" dirty="0">
                <a:solidFill>
                  <a:srgbClr val="999999"/>
                </a:solidFill>
                <a:latin typeface="Oswald" panose="02000506000000020004" pitchFamily="50"/>
              </a:rPr>
              <a:t>You have to:</a:t>
            </a:r>
          </a:p>
          <a:p>
            <a:pPr lvl="1"/>
            <a:r>
              <a:rPr lang="en-US" sz="2720" dirty="0">
                <a:solidFill>
                  <a:srgbClr val="999999"/>
                </a:solidFill>
                <a:latin typeface="Oswald" panose="02000506000000020004" pitchFamily="50"/>
              </a:rPr>
              <a:t>Create shaders code</a:t>
            </a:r>
          </a:p>
          <a:p>
            <a:pPr lvl="1"/>
            <a:r>
              <a:rPr lang="en-US" sz="2720" dirty="0">
                <a:solidFill>
                  <a:srgbClr val="999999"/>
                </a:solidFill>
                <a:latin typeface="Oswald" panose="02000506000000020004" pitchFamily="50"/>
              </a:rPr>
              <a:t>Create geometry and topology</a:t>
            </a:r>
          </a:p>
          <a:p>
            <a:pPr lvl="1"/>
            <a:r>
              <a:rPr lang="en-US" sz="2720" dirty="0">
                <a:solidFill>
                  <a:srgbClr val="999999"/>
                </a:solidFill>
                <a:latin typeface="Oswald" panose="02000506000000020004" pitchFamily="50"/>
              </a:rPr>
              <a:t>Handle textures and resources management</a:t>
            </a:r>
          </a:p>
          <a:p>
            <a:pPr lvl="1"/>
            <a:r>
              <a:rPr lang="en-US" sz="2720" dirty="0">
                <a:solidFill>
                  <a:srgbClr val="999999"/>
                </a:solidFill>
                <a:latin typeface="Oswald" panose="02000506000000020004" pitchFamily="50"/>
              </a:rPr>
              <a:t>Manage the render loop</a:t>
            </a:r>
          </a:p>
          <a:p>
            <a:endParaRPr lang="en-US" sz="3264" b="1" dirty="0">
              <a:solidFill>
                <a:srgbClr val="999999"/>
              </a:solidFill>
              <a:latin typeface="Oswald" panose="02000506000000020004" pitchFamily="50"/>
            </a:endParaRPr>
          </a:p>
        </p:txBody>
      </p:sp>
      <p:sp>
        <p:nvSpPr>
          <p:cNvPr id="11" name="Parallelogram 10"/>
          <p:cNvSpPr/>
          <p:nvPr/>
        </p:nvSpPr>
        <p:spPr>
          <a:xfrm>
            <a:off x="8322869" y="-1"/>
            <a:ext cx="8225447" cy="6994525"/>
          </a:xfrm>
          <a:prstGeom prst="parallelogram">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48"/>
          </a:p>
        </p:txBody>
      </p:sp>
    </p:spTree>
    <p:extLst>
      <p:ext uri="{BB962C8B-B14F-4D97-AF65-F5344CB8AC3E}">
        <p14:creationId xmlns:p14="http://schemas.microsoft.com/office/powerpoint/2010/main" val="15078951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691" y="699452"/>
            <a:ext cx="10789674" cy="6069192"/>
          </a:xfrm>
          <a:prstGeom prst="rect">
            <a:avLst/>
          </a:prstGeom>
        </p:spPr>
      </p:pic>
      <p:sp>
        <p:nvSpPr>
          <p:cNvPr id="9222" name="Title 1"/>
          <p:cNvSpPr>
            <a:spLocks noGrp="1"/>
          </p:cNvSpPr>
          <p:nvPr>
            <p:ph type="title" idx="4294967295"/>
          </p:nvPr>
        </p:nvSpPr>
        <p:spPr>
          <a:xfrm>
            <a:off x="1133475" y="425450"/>
            <a:ext cx="11303000" cy="1350963"/>
          </a:xfrm>
        </p:spPr>
        <p:txBody>
          <a:bodyPr/>
          <a:lstStyle/>
          <a:p>
            <a:pPr algn="l"/>
            <a:r>
              <a:rPr lang="en-US" b="1" dirty="0" err="1">
                <a:solidFill>
                  <a:srgbClr val="404040"/>
                </a:solidFill>
                <a:latin typeface="Segoe WP" panose="020B0502040204020203" pitchFamily="34" charset="0"/>
                <a:cs typeface="Segoe WP" panose="020B0502040204020203" pitchFamily="34" charset="0"/>
              </a:rPr>
              <a:t>Wireframing</a:t>
            </a:r>
            <a:endParaRPr lang="en-US" b="1" dirty="0">
              <a:solidFill>
                <a:srgbClr val="404040"/>
              </a:solidFill>
              <a:latin typeface="Segoe WP" panose="020B0502040204020203" pitchFamily="34" charset="0"/>
              <a:cs typeface="Segoe WP" panose="020B0502040204020203" pitchFamily="34" charset="0"/>
            </a:endParaRPr>
          </a:p>
        </p:txBody>
      </p:sp>
    </p:spTree>
    <p:extLst>
      <p:ext uri="{BB962C8B-B14F-4D97-AF65-F5344CB8AC3E}">
        <p14:creationId xmlns:p14="http://schemas.microsoft.com/office/powerpoint/2010/main" val="950302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315" y="699452"/>
            <a:ext cx="10786817" cy="6067584"/>
          </a:xfrm>
          <a:prstGeom prst="rect">
            <a:avLst/>
          </a:prstGeom>
        </p:spPr>
      </p:pic>
      <p:sp>
        <p:nvSpPr>
          <p:cNvPr id="9222" name="Title 1"/>
          <p:cNvSpPr>
            <a:spLocks noGrp="1"/>
          </p:cNvSpPr>
          <p:nvPr>
            <p:ph type="title" idx="4294967295"/>
          </p:nvPr>
        </p:nvSpPr>
        <p:spPr>
          <a:xfrm>
            <a:off x="1133475" y="425450"/>
            <a:ext cx="11303000" cy="1350963"/>
          </a:xfrm>
        </p:spPr>
        <p:txBody>
          <a:bodyPr/>
          <a:lstStyle/>
          <a:p>
            <a:pPr algn="l"/>
            <a:r>
              <a:rPr lang="en-US" b="1" dirty="0" err="1">
                <a:solidFill>
                  <a:srgbClr val="404040"/>
                </a:solidFill>
                <a:latin typeface="Segoe WP" panose="020B0502040204020203" pitchFamily="34" charset="0"/>
                <a:cs typeface="Segoe WP" panose="020B0502040204020203" pitchFamily="34" charset="0"/>
              </a:rPr>
              <a:t>Rasterization</a:t>
            </a:r>
            <a:endParaRPr lang="en-US" b="1" dirty="0">
              <a:solidFill>
                <a:srgbClr val="404040"/>
              </a:solidFill>
              <a:latin typeface="Segoe WP" panose="020B0502040204020203" pitchFamily="34" charset="0"/>
              <a:cs typeface="Segoe WP" panose="020B0502040204020203" pitchFamily="34" charset="0"/>
            </a:endParaRPr>
          </a:p>
        </p:txBody>
      </p:sp>
    </p:spTree>
    <p:extLst>
      <p:ext uri="{BB962C8B-B14F-4D97-AF65-F5344CB8AC3E}">
        <p14:creationId xmlns:p14="http://schemas.microsoft.com/office/powerpoint/2010/main" val="3127647718"/>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37" y="595830"/>
            <a:ext cx="10783961" cy="6065978"/>
          </a:xfrm>
          <a:prstGeom prst="rect">
            <a:avLst/>
          </a:prstGeom>
        </p:spPr>
      </p:pic>
      <p:sp>
        <p:nvSpPr>
          <p:cNvPr id="9222" name="Title 1"/>
          <p:cNvSpPr>
            <a:spLocks noGrp="1"/>
          </p:cNvSpPr>
          <p:nvPr>
            <p:ph type="title" idx="4294967295"/>
          </p:nvPr>
        </p:nvSpPr>
        <p:spPr>
          <a:xfrm>
            <a:off x="1133475" y="425450"/>
            <a:ext cx="11303000" cy="1350963"/>
          </a:xfrm>
        </p:spPr>
        <p:txBody>
          <a:bodyPr/>
          <a:lstStyle/>
          <a:p>
            <a:pPr algn="l"/>
            <a:r>
              <a:rPr lang="en-US" b="1" dirty="0">
                <a:solidFill>
                  <a:srgbClr val="404040"/>
                </a:solidFill>
                <a:latin typeface="Segoe WP" panose="020B0502040204020203" pitchFamily="34" charset="0"/>
                <a:cs typeface="Segoe WP" panose="020B0502040204020203" pitchFamily="34" charset="0"/>
              </a:rPr>
              <a:t>Flat </a:t>
            </a:r>
            <a:r>
              <a:rPr lang="en-US" b="1" dirty="0">
                <a:solidFill>
                  <a:srgbClr val="5BD999"/>
                </a:solidFill>
                <a:latin typeface="Segoe WP" panose="020B0502040204020203" pitchFamily="34" charset="0"/>
                <a:cs typeface="Segoe WP" panose="020B0502040204020203" pitchFamily="34" charset="0"/>
              </a:rPr>
              <a:t>Shading</a:t>
            </a:r>
          </a:p>
        </p:txBody>
      </p:sp>
    </p:spTree>
    <p:extLst>
      <p:ext uri="{BB962C8B-B14F-4D97-AF65-F5344CB8AC3E}">
        <p14:creationId xmlns:p14="http://schemas.microsoft.com/office/powerpoint/2010/main" val="335233978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37" y="699453"/>
            <a:ext cx="10783961" cy="6065978"/>
          </a:xfrm>
          <a:prstGeom prst="rect">
            <a:avLst/>
          </a:prstGeom>
        </p:spPr>
      </p:pic>
      <p:sp>
        <p:nvSpPr>
          <p:cNvPr id="9222" name="Title 1"/>
          <p:cNvSpPr>
            <a:spLocks noGrp="1"/>
          </p:cNvSpPr>
          <p:nvPr>
            <p:ph type="title" idx="4294967295"/>
          </p:nvPr>
        </p:nvSpPr>
        <p:spPr>
          <a:xfrm>
            <a:off x="1133475" y="425450"/>
            <a:ext cx="11303000" cy="1350963"/>
          </a:xfrm>
        </p:spPr>
        <p:txBody>
          <a:bodyPr/>
          <a:lstStyle/>
          <a:p>
            <a:pPr algn="l"/>
            <a:r>
              <a:rPr lang="en-US" b="1" dirty="0" err="1">
                <a:solidFill>
                  <a:srgbClr val="404040"/>
                </a:solidFill>
                <a:latin typeface="Segoe WP" panose="020B0502040204020203" pitchFamily="34" charset="0"/>
                <a:cs typeface="Segoe WP" panose="020B0502040204020203" pitchFamily="34" charset="0"/>
              </a:rPr>
              <a:t>Gouraud</a:t>
            </a:r>
            <a:r>
              <a:rPr lang="en-US" b="1" dirty="0">
                <a:solidFill>
                  <a:srgbClr val="404040"/>
                </a:solidFill>
                <a:latin typeface="Segoe WP" panose="020B0502040204020203" pitchFamily="34" charset="0"/>
                <a:cs typeface="Segoe WP" panose="020B0502040204020203" pitchFamily="34" charset="0"/>
              </a:rPr>
              <a:t> </a:t>
            </a:r>
            <a:r>
              <a:rPr lang="en-US" b="1" dirty="0">
                <a:solidFill>
                  <a:srgbClr val="5BD999"/>
                </a:solidFill>
                <a:latin typeface="Segoe WP" panose="020B0502040204020203" pitchFamily="34" charset="0"/>
                <a:cs typeface="Segoe WP" panose="020B0502040204020203" pitchFamily="34" charset="0"/>
              </a:rPr>
              <a:t>Shading</a:t>
            </a:r>
          </a:p>
        </p:txBody>
      </p:sp>
    </p:spTree>
    <p:extLst>
      <p:ext uri="{BB962C8B-B14F-4D97-AF65-F5344CB8AC3E}">
        <p14:creationId xmlns:p14="http://schemas.microsoft.com/office/powerpoint/2010/main" val="7732399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315" y="699453"/>
            <a:ext cx="10783961" cy="6065978"/>
          </a:xfrm>
          <a:prstGeom prst="rect">
            <a:avLst/>
          </a:prstGeom>
        </p:spPr>
      </p:pic>
      <p:sp>
        <p:nvSpPr>
          <p:cNvPr id="9222" name="Title 1"/>
          <p:cNvSpPr>
            <a:spLocks noGrp="1"/>
          </p:cNvSpPr>
          <p:nvPr>
            <p:ph type="title" idx="4294967295"/>
          </p:nvPr>
        </p:nvSpPr>
        <p:spPr>
          <a:xfrm>
            <a:off x="1133475" y="425450"/>
            <a:ext cx="11303000" cy="1350963"/>
          </a:xfrm>
        </p:spPr>
        <p:txBody>
          <a:bodyPr/>
          <a:lstStyle/>
          <a:p>
            <a:pPr algn="l"/>
            <a:r>
              <a:rPr lang="en-US" b="1" dirty="0">
                <a:solidFill>
                  <a:srgbClr val="404040"/>
                </a:solidFill>
                <a:latin typeface="Segoe WP" panose="020B0502040204020203" pitchFamily="34" charset="0"/>
                <a:cs typeface="Segoe WP" panose="020B0502040204020203" pitchFamily="34" charset="0"/>
              </a:rPr>
              <a:t>Texture </a:t>
            </a:r>
            <a:r>
              <a:rPr lang="en-US" b="1" dirty="0">
                <a:solidFill>
                  <a:srgbClr val="5BD999"/>
                </a:solidFill>
                <a:latin typeface="Segoe WP" panose="020B0502040204020203" pitchFamily="34" charset="0"/>
                <a:cs typeface="Segoe WP" panose="020B0502040204020203" pitchFamily="34" charset="0"/>
              </a:rPr>
              <a:t>mapping</a:t>
            </a:r>
          </a:p>
        </p:txBody>
      </p:sp>
    </p:spTree>
    <p:extLst>
      <p:ext uri="{BB962C8B-B14F-4D97-AF65-F5344CB8AC3E}">
        <p14:creationId xmlns:p14="http://schemas.microsoft.com/office/powerpoint/2010/main" val="98725735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Hosted Web Apps</a:t>
            </a:r>
          </a:p>
          <a:p>
            <a:r>
              <a:rPr lang="en-US" dirty="0"/>
              <a:t>Cross-platform, remote debugging</a:t>
            </a:r>
          </a:p>
          <a:p>
            <a:r>
              <a:rPr lang="en-US" dirty="0"/>
              <a:t>3D in your browser</a:t>
            </a:r>
          </a:p>
        </p:txBody>
      </p:sp>
      <p:sp>
        <p:nvSpPr>
          <p:cNvPr id="4" name="Slide Number Placeholder 3"/>
          <p:cNvSpPr>
            <a:spLocks noGrp="1"/>
          </p:cNvSpPr>
          <p:nvPr>
            <p:ph type="sldNum" sz="quarter" idx="12"/>
          </p:nvPr>
        </p:nvSpPr>
        <p:spPr/>
        <p:txBody>
          <a:bodyPr/>
          <a:lstStyle/>
          <a:p>
            <a:fld id="{0A164282-434E-41D4-9582-783D542A7B68}" type="slidenum">
              <a:rPr lang="en-US" smtClean="0"/>
              <a:t>4</a:t>
            </a:fld>
            <a:endParaRPr lang="en-US"/>
          </a:p>
        </p:txBody>
      </p:sp>
    </p:spTree>
    <p:extLst>
      <p:ext uri="{BB962C8B-B14F-4D97-AF65-F5344CB8AC3E}">
        <p14:creationId xmlns:p14="http://schemas.microsoft.com/office/powerpoint/2010/main" val="2303226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795" y="1081561"/>
            <a:ext cx="6346884" cy="4831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22845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795" y="323820"/>
            <a:ext cx="6346884" cy="6346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23342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4294967295"/>
          </p:nvPr>
        </p:nvSpPr>
        <p:spPr>
          <a:xfrm>
            <a:off x="1133475" y="1914525"/>
            <a:ext cx="11303000" cy="4298950"/>
          </a:xfrm>
        </p:spPr>
        <p:txBody>
          <a:bodyPr>
            <a:normAutofit lnSpcReduction="10000"/>
          </a:bodyPr>
          <a:lstStyle/>
          <a:p>
            <a:pPr marL="0" indent="0">
              <a:buNone/>
            </a:pPr>
            <a:r>
              <a:rPr lang="en-US" sz="3264" dirty="0">
                <a:solidFill>
                  <a:srgbClr val="999999"/>
                </a:solidFill>
                <a:latin typeface="Segoe WP" panose="020B0502040204020203" pitchFamily="34" charset="0"/>
                <a:cs typeface="Segoe WP" panose="020B0502040204020203" pitchFamily="34" charset="0"/>
              </a:rPr>
              <a:t>An average of </a:t>
            </a:r>
            <a:r>
              <a:rPr lang="en-US" sz="3264" b="1" dirty="0">
                <a:solidFill>
                  <a:srgbClr val="999999"/>
                </a:solidFill>
                <a:latin typeface="Segoe WP" panose="020B0502040204020203" pitchFamily="34" charset="0"/>
                <a:cs typeface="Segoe WP" panose="020B0502040204020203" pitchFamily="34" charset="0"/>
              </a:rPr>
              <a:t>1</a:t>
            </a:r>
            <a:r>
              <a:rPr lang="en-US" sz="3264" dirty="0">
                <a:solidFill>
                  <a:srgbClr val="999999"/>
                </a:solidFill>
                <a:latin typeface="Segoe WP" panose="020B0502040204020203" pitchFamily="34" charset="0"/>
                <a:cs typeface="Segoe WP" panose="020B0502040204020203" pitchFamily="34" charset="0"/>
              </a:rPr>
              <a:t> version per month </a:t>
            </a:r>
            <a:br>
              <a:rPr lang="en-US" sz="3264" dirty="0">
                <a:solidFill>
                  <a:srgbClr val="999999"/>
                </a:solidFill>
                <a:latin typeface="Segoe WP" panose="020B0502040204020203" pitchFamily="34" charset="0"/>
                <a:cs typeface="Segoe WP" panose="020B0502040204020203" pitchFamily="34" charset="0"/>
              </a:rPr>
            </a:br>
            <a:r>
              <a:rPr lang="en-US" sz="3264" b="1" dirty="0">
                <a:solidFill>
                  <a:srgbClr val="999999"/>
                </a:solidFill>
                <a:latin typeface="Segoe WP" panose="020B0502040204020203" pitchFamily="34" charset="0"/>
                <a:cs typeface="Segoe WP" panose="020B0502040204020203" pitchFamily="34" charset="0"/>
              </a:rPr>
              <a:t>44 </a:t>
            </a:r>
            <a:r>
              <a:rPr lang="en-US" sz="3264" dirty="0">
                <a:solidFill>
                  <a:srgbClr val="999999"/>
                </a:solidFill>
                <a:latin typeface="Segoe WP" panose="020B0502040204020203" pitchFamily="34" charset="0"/>
                <a:cs typeface="Segoe WP" panose="020B0502040204020203" pitchFamily="34" charset="0"/>
              </a:rPr>
              <a:t>contributors </a:t>
            </a:r>
            <a:br>
              <a:rPr lang="en-US" sz="3264" dirty="0">
                <a:solidFill>
                  <a:srgbClr val="999999"/>
                </a:solidFill>
                <a:latin typeface="Segoe WP" panose="020B0502040204020203" pitchFamily="34" charset="0"/>
                <a:cs typeface="Segoe WP" panose="020B0502040204020203" pitchFamily="34" charset="0"/>
              </a:rPr>
            </a:br>
            <a:r>
              <a:rPr lang="en-US" sz="3264" b="1" dirty="0">
                <a:solidFill>
                  <a:srgbClr val="999999"/>
                </a:solidFill>
                <a:latin typeface="Segoe WP" panose="020B0502040204020203" pitchFamily="34" charset="0"/>
                <a:cs typeface="Segoe WP" panose="020B0502040204020203" pitchFamily="34" charset="0"/>
              </a:rPr>
              <a:t>36</a:t>
            </a:r>
            <a:r>
              <a:rPr lang="en-US" sz="3264" dirty="0">
                <a:solidFill>
                  <a:srgbClr val="999999"/>
                </a:solidFill>
                <a:latin typeface="Segoe WP" panose="020B0502040204020203" pitchFamily="34" charset="0"/>
                <a:cs typeface="Segoe WP" panose="020B0502040204020203" pitchFamily="34" charset="0"/>
              </a:rPr>
              <a:t> releases </a:t>
            </a:r>
            <a:br>
              <a:rPr lang="en-US" sz="3264" dirty="0">
                <a:solidFill>
                  <a:srgbClr val="999999"/>
                </a:solidFill>
                <a:latin typeface="Segoe WP" panose="020B0502040204020203" pitchFamily="34" charset="0"/>
                <a:cs typeface="Segoe WP" panose="020B0502040204020203" pitchFamily="34" charset="0"/>
              </a:rPr>
            </a:br>
            <a:r>
              <a:rPr lang="en-US" sz="3264" b="1" dirty="0">
                <a:solidFill>
                  <a:srgbClr val="999999"/>
                </a:solidFill>
                <a:latin typeface="Segoe WP" panose="020B0502040204020203" pitchFamily="34" charset="0"/>
                <a:cs typeface="Segoe WP" panose="020B0502040204020203" pitchFamily="34" charset="0"/>
              </a:rPr>
              <a:t>1255</a:t>
            </a:r>
            <a:r>
              <a:rPr lang="en-US" sz="3264" dirty="0">
                <a:solidFill>
                  <a:srgbClr val="999999"/>
                </a:solidFill>
                <a:latin typeface="Segoe WP" panose="020B0502040204020203" pitchFamily="34" charset="0"/>
                <a:cs typeface="Segoe WP" panose="020B0502040204020203" pitchFamily="34" charset="0"/>
              </a:rPr>
              <a:t> commits</a:t>
            </a:r>
            <a:br>
              <a:rPr lang="en-US" sz="3264" dirty="0">
                <a:solidFill>
                  <a:srgbClr val="999999"/>
                </a:solidFill>
                <a:latin typeface="Segoe WP" panose="020B0502040204020203" pitchFamily="34" charset="0"/>
                <a:cs typeface="Segoe WP" panose="020B0502040204020203" pitchFamily="34" charset="0"/>
              </a:rPr>
            </a:br>
            <a:r>
              <a:rPr lang="en-US" sz="3264" b="1" dirty="0">
                <a:solidFill>
                  <a:srgbClr val="5BD999"/>
                </a:solidFill>
                <a:latin typeface="Segoe WP" panose="020B0502040204020203" pitchFamily="34" charset="0"/>
                <a:cs typeface="Segoe WP" panose="020B0502040204020203" pitchFamily="34" charset="0"/>
              </a:rPr>
              <a:t>17000+ </a:t>
            </a:r>
            <a:r>
              <a:rPr lang="en-US" sz="3264" dirty="0">
                <a:solidFill>
                  <a:srgbClr val="999999"/>
                </a:solidFill>
                <a:latin typeface="Segoe WP" panose="020B0502040204020203" pitchFamily="34" charset="0"/>
                <a:cs typeface="Segoe WP" panose="020B0502040204020203" pitchFamily="34" charset="0"/>
              </a:rPr>
              <a:t>lines of code </a:t>
            </a:r>
            <a:br>
              <a:rPr lang="en-US" sz="3264" dirty="0">
                <a:solidFill>
                  <a:srgbClr val="999999"/>
                </a:solidFill>
                <a:latin typeface="Segoe WP" panose="020B0502040204020203" pitchFamily="34" charset="0"/>
                <a:cs typeface="Segoe WP" panose="020B0502040204020203" pitchFamily="34" charset="0"/>
              </a:rPr>
            </a:br>
            <a:r>
              <a:rPr lang="en-US" sz="3264" dirty="0">
                <a:solidFill>
                  <a:srgbClr val="999999"/>
                </a:solidFill>
                <a:latin typeface="Segoe WP" panose="020B0502040204020203" pitchFamily="34" charset="0"/>
                <a:cs typeface="Segoe WP" panose="020B0502040204020203" pitchFamily="34" charset="0"/>
              </a:rPr>
              <a:t>More than </a:t>
            </a:r>
            <a:r>
              <a:rPr lang="en-US" sz="3264" b="1" dirty="0">
                <a:solidFill>
                  <a:srgbClr val="999999"/>
                </a:solidFill>
                <a:latin typeface="Segoe WP" panose="020B0502040204020203" pitchFamily="34" charset="0"/>
                <a:cs typeface="Segoe WP" panose="020B0502040204020203" pitchFamily="34" charset="0"/>
              </a:rPr>
              <a:t>140</a:t>
            </a:r>
            <a:r>
              <a:rPr lang="en-US" sz="3264" dirty="0">
                <a:solidFill>
                  <a:srgbClr val="999999"/>
                </a:solidFill>
                <a:latin typeface="Segoe WP" panose="020B0502040204020203" pitchFamily="34" charset="0"/>
                <a:cs typeface="Segoe WP" panose="020B0502040204020203" pitchFamily="34" charset="0"/>
              </a:rPr>
              <a:t> files of code </a:t>
            </a:r>
            <a:br>
              <a:rPr lang="en-US" sz="3264" dirty="0">
                <a:solidFill>
                  <a:srgbClr val="999999"/>
                </a:solidFill>
                <a:latin typeface="Segoe WP" panose="020B0502040204020203" pitchFamily="34" charset="0"/>
                <a:cs typeface="Segoe WP" panose="020B0502040204020203" pitchFamily="34" charset="0"/>
              </a:rPr>
            </a:br>
            <a:r>
              <a:rPr lang="en-US" sz="3264" dirty="0">
                <a:solidFill>
                  <a:srgbClr val="999999"/>
                </a:solidFill>
                <a:latin typeface="Segoe WP" panose="020B0502040204020203" pitchFamily="34" charset="0"/>
                <a:cs typeface="Segoe WP" panose="020B0502040204020203" pitchFamily="34" charset="0"/>
              </a:rPr>
              <a:t>More than </a:t>
            </a:r>
            <a:r>
              <a:rPr lang="en-US" sz="3264" b="1" dirty="0">
                <a:solidFill>
                  <a:srgbClr val="999999"/>
                </a:solidFill>
                <a:latin typeface="Segoe WP" panose="020B0502040204020203" pitchFamily="34" charset="0"/>
                <a:cs typeface="Segoe WP" panose="020B0502040204020203" pitchFamily="34" charset="0"/>
              </a:rPr>
              <a:t>474 </a:t>
            </a:r>
            <a:r>
              <a:rPr lang="en-US" sz="3264" dirty="0">
                <a:solidFill>
                  <a:srgbClr val="999999"/>
                </a:solidFill>
                <a:latin typeface="Segoe WP" panose="020B0502040204020203" pitchFamily="34" charset="0"/>
                <a:cs typeface="Segoe WP" panose="020B0502040204020203" pitchFamily="34" charset="0"/>
              </a:rPr>
              <a:t>forks </a:t>
            </a:r>
            <a:br>
              <a:rPr lang="en-US" sz="3264" dirty="0">
                <a:solidFill>
                  <a:srgbClr val="999999"/>
                </a:solidFill>
                <a:latin typeface="Segoe WP" panose="020B0502040204020203" pitchFamily="34" charset="0"/>
                <a:cs typeface="Segoe WP" panose="020B0502040204020203" pitchFamily="34" charset="0"/>
              </a:rPr>
            </a:br>
            <a:r>
              <a:rPr lang="en-US" sz="3264" dirty="0">
                <a:solidFill>
                  <a:srgbClr val="999999"/>
                </a:solidFill>
                <a:latin typeface="Segoe WP" panose="020B0502040204020203" pitchFamily="34" charset="0"/>
                <a:cs typeface="Segoe WP" panose="020B0502040204020203" pitchFamily="34" charset="0"/>
              </a:rPr>
              <a:t>A bandwidth of </a:t>
            </a:r>
            <a:r>
              <a:rPr lang="en-US" sz="3264" b="1" dirty="0">
                <a:solidFill>
                  <a:srgbClr val="999999"/>
                </a:solidFill>
                <a:latin typeface="Segoe WP" panose="020B0502040204020203" pitchFamily="34" charset="0"/>
                <a:cs typeface="Segoe WP" panose="020B0502040204020203" pitchFamily="34" charset="0"/>
              </a:rPr>
              <a:t>1 TB</a:t>
            </a:r>
            <a:r>
              <a:rPr lang="en-US" sz="3264" dirty="0">
                <a:solidFill>
                  <a:srgbClr val="999999"/>
                </a:solidFill>
                <a:latin typeface="Segoe WP" panose="020B0502040204020203" pitchFamily="34" charset="0"/>
                <a:cs typeface="Segoe WP" panose="020B0502040204020203" pitchFamily="34" charset="0"/>
              </a:rPr>
              <a:t> per month for the website </a:t>
            </a:r>
            <a:br>
              <a:rPr lang="en-US" sz="3264" dirty="0">
                <a:solidFill>
                  <a:srgbClr val="999999"/>
                </a:solidFill>
                <a:latin typeface="Segoe WP" panose="020B0502040204020203" pitchFamily="34" charset="0"/>
                <a:cs typeface="Segoe WP" panose="020B0502040204020203" pitchFamily="34" charset="0"/>
              </a:rPr>
            </a:br>
            <a:r>
              <a:rPr lang="en-US" sz="3264" b="1" dirty="0">
                <a:solidFill>
                  <a:srgbClr val="999999"/>
                </a:solidFill>
                <a:latin typeface="Segoe WP" panose="020B0502040204020203" pitchFamily="34" charset="0"/>
                <a:cs typeface="Segoe WP" panose="020B0502040204020203" pitchFamily="34" charset="0"/>
              </a:rPr>
              <a:t>1.4GB </a:t>
            </a:r>
            <a:r>
              <a:rPr lang="en-US" sz="3264" dirty="0">
                <a:solidFill>
                  <a:srgbClr val="999999"/>
                </a:solidFill>
                <a:latin typeface="Segoe WP" panose="020B0502040204020203" pitchFamily="34" charset="0"/>
                <a:cs typeface="Segoe WP" panose="020B0502040204020203" pitchFamily="34" charset="0"/>
              </a:rPr>
              <a:t>(Code and samples) </a:t>
            </a:r>
            <a:r>
              <a:rPr lang="en-US" sz="7343" dirty="0">
                <a:solidFill>
                  <a:srgbClr val="999999"/>
                </a:solidFill>
                <a:latin typeface="Segoe WP" panose="020B0502040204020203" pitchFamily="34" charset="0"/>
                <a:cs typeface="Segoe WP" panose="020B0502040204020203" pitchFamily="34" charset="0"/>
              </a:rPr>
              <a:t/>
            </a:r>
            <a:br>
              <a:rPr lang="en-US" sz="7343" dirty="0">
                <a:solidFill>
                  <a:srgbClr val="999999"/>
                </a:solidFill>
                <a:latin typeface="Segoe WP" panose="020B0502040204020203" pitchFamily="34" charset="0"/>
                <a:cs typeface="Segoe WP" panose="020B0502040204020203" pitchFamily="34" charset="0"/>
              </a:rPr>
            </a:br>
            <a:endParaRPr lang="en-US" sz="3264" dirty="0">
              <a:latin typeface="Segoe WP" panose="020B0502040204020203" pitchFamily="34" charset="0"/>
              <a:cs typeface="Segoe WP" panose="020B0502040204020203" pitchFamily="34" charset="0"/>
            </a:endParaRPr>
          </a:p>
        </p:txBody>
      </p:sp>
      <p:sp>
        <p:nvSpPr>
          <p:cNvPr id="7" name="Title 6"/>
          <p:cNvSpPr>
            <a:spLocks noGrp="1"/>
          </p:cNvSpPr>
          <p:nvPr>
            <p:ph type="title" idx="4294967295"/>
          </p:nvPr>
        </p:nvSpPr>
        <p:spPr>
          <a:xfrm>
            <a:off x="1133475" y="425450"/>
            <a:ext cx="11303000" cy="1350963"/>
          </a:xfrm>
        </p:spPr>
        <p:txBody>
          <a:bodyPr/>
          <a:lstStyle/>
          <a:p>
            <a:pPr algn="l"/>
            <a:r>
              <a:rPr lang="en-US" b="1" dirty="0">
                <a:solidFill>
                  <a:srgbClr val="404040"/>
                </a:solidFill>
                <a:latin typeface="Segoe WP" panose="020B0502040204020203" pitchFamily="34" charset="0"/>
                <a:cs typeface="Segoe WP" panose="020B0502040204020203" pitchFamily="34" charset="0"/>
              </a:rPr>
              <a:t>BABYLON</a:t>
            </a:r>
            <a:r>
              <a:rPr lang="en-US" b="1" dirty="0">
                <a:solidFill>
                  <a:srgbClr val="5BD999"/>
                </a:solidFill>
                <a:latin typeface="Segoe WP" panose="020B0502040204020203" pitchFamily="34" charset="0"/>
                <a:cs typeface="Segoe WP" panose="020B0502040204020203" pitchFamily="34" charset="0"/>
              </a:rPr>
              <a:t>.JS</a:t>
            </a:r>
            <a:endParaRPr lang="en-US" b="1" dirty="0">
              <a:latin typeface="Segoe WP" panose="020B0502040204020203" pitchFamily="34" charset="0"/>
              <a:cs typeface="Segoe WP" panose="020B0502040204020203" pitchFamily="34" charset="0"/>
            </a:endParaRPr>
          </a:p>
        </p:txBody>
      </p:sp>
      <p:pic>
        <p:nvPicPr>
          <p:cNvPr id="4" name="Picture 3"/>
          <p:cNvPicPr>
            <a:picLocks noChangeAspect="1"/>
          </p:cNvPicPr>
          <p:nvPr/>
        </p:nvPicPr>
        <p:blipFill>
          <a:blip r:embed="rId3">
            <a:grayscl/>
            <a:extLst>
              <a:ext uri="{28A0092B-C50C-407E-A947-70E740481C1C}">
                <a14:useLocalDpi xmlns:a14="http://schemas.microsoft.com/office/drawing/2010/main"/>
              </a:ext>
            </a:extLst>
          </a:blip>
          <a:stretch>
            <a:fillRect/>
          </a:stretch>
        </p:blipFill>
        <p:spPr bwMode="invGray">
          <a:xfrm>
            <a:off x="9016047" y="1321188"/>
            <a:ext cx="3184390" cy="3662048"/>
          </a:xfrm>
          <a:prstGeom prst="rect">
            <a:avLst/>
          </a:prstGeom>
        </p:spPr>
      </p:pic>
    </p:spTree>
    <p:extLst>
      <p:ext uri="{BB962C8B-B14F-4D97-AF65-F5344CB8AC3E}">
        <p14:creationId xmlns:p14="http://schemas.microsoft.com/office/powerpoint/2010/main" val="17472275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itle 1"/>
          <p:cNvSpPr>
            <a:spLocks noGrp="1"/>
          </p:cNvSpPr>
          <p:nvPr>
            <p:ph type="title" idx="4294967295"/>
          </p:nvPr>
        </p:nvSpPr>
        <p:spPr>
          <a:xfrm>
            <a:off x="1133475" y="425450"/>
            <a:ext cx="11303000" cy="1350963"/>
          </a:xfrm>
        </p:spPr>
        <p:txBody>
          <a:bodyPr/>
          <a:lstStyle/>
          <a:p>
            <a:pPr algn="l"/>
            <a:r>
              <a:rPr lang="en-US" b="1" dirty="0">
                <a:solidFill>
                  <a:srgbClr val="404040"/>
                </a:solidFill>
                <a:latin typeface="Segoe WP" panose="020B0502040204020203" pitchFamily="34" charset="0"/>
                <a:cs typeface="Segoe WP" panose="020B0502040204020203" pitchFamily="34" charset="0"/>
              </a:rPr>
              <a:t>How to use </a:t>
            </a:r>
            <a:r>
              <a:rPr lang="en-US" b="1" dirty="0">
                <a:solidFill>
                  <a:srgbClr val="5BD999"/>
                </a:solidFill>
                <a:latin typeface="Segoe WP" panose="020B0502040204020203" pitchFamily="34" charset="0"/>
                <a:cs typeface="Segoe WP" panose="020B0502040204020203" pitchFamily="34" charset="0"/>
              </a:rPr>
              <a:t>BABYLON.JS?</a:t>
            </a:r>
            <a:endParaRPr lang="en-US" b="1" dirty="0">
              <a:solidFill>
                <a:srgbClr val="404040"/>
              </a:solidFill>
              <a:latin typeface="Segoe WP" panose="020B0502040204020203" pitchFamily="34" charset="0"/>
              <a:cs typeface="Segoe WP" panose="020B0502040204020203" pitchFamily="34" charset="0"/>
            </a:endParaRPr>
          </a:p>
        </p:txBody>
      </p:sp>
      <p:sp>
        <p:nvSpPr>
          <p:cNvPr id="3" name="Content Placeholder 2"/>
          <p:cNvSpPr>
            <a:spLocks noGrp="1"/>
          </p:cNvSpPr>
          <p:nvPr>
            <p:ph idx="4294967295"/>
          </p:nvPr>
        </p:nvSpPr>
        <p:spPr>
          <a:xfrm>
            <a:off x="1133475" y="1914525"/>
            <a:ext cx="11303000" cy="4298950"/>
          </a:xfrm>
        </p:spPr>
        <p:txBody>
          <a:bodyPr/>
          <a:lstStyle/>
          <a:p>
            <a:pPr marL="0" indent="0">
              <a:buNone/>
            </a:pPr>
            <a:r>
              <a:rPr lang="en-US" sz="2720" dirty="0">
                <a:solidFill>
                  <a:srgbClr val="999999"/>
                </a:solidFill>
                <a:latin typeface="Segoe WP" panose="020B0502040204020203" pitchFamily="34" charset="0"/>
                <a:cs typeface="Segoe WP" panose="020B0502040204020203" pitchFamily="34" charset="0"/>
              </a:rPr>
              <a:t>Open source project (Available on </a:t>
            </a:r>
            <a:r>
              <a:rPr lang="en-US" sz="2720" dirty="0" err="1">
                <a:solidFill>
                  <a:srgbClr val="999999"/>
                </a:solidFill>
                <a:latin typeface="Segoe WP" panose="020B0502040204020203" pitchFamily="34" charset="0"/>
                <a:cs typeface="Segoe WP" panose="020B0502040204020203" pitchFamily="34" charset="0"/>
              </a:rPr>
              <a:t>Github</a:t>
            </a:r>
            <a:r>
              <a:rPr lang="en-US" sz="2720" dirty="0">
                <a:solidFill>
                  <a:srgbClr val="999999"/>
                </a:solidFill>
                <a:latin typeface="Segoe WP" panose="020B0502040204020203" pitchFamily="34" charset="0"/>
                <a:cs typeface="Segoe WP" panose="020B0502040204020203" pitchFamily="34" charset="0"/>
              </a:rPr>
              <a:t>)</a:t>
            </a:r>
          </a:p>
          <a:p>
            <a:pPr marL="0" indent="0">
              <a:buNone/>
            </a:pPr>
            <a:r>
              <a:rPr lang="en-US" sz="3808" b="1" dirty="0">
                <a:solidFill>
                  <a:srgbClr val="999999"/>
                </a:solidFill>
                <a:latin typeface="Segoe WP" panose="020B0502040204020203" pitchFamily="34" charset="0"/>
                <a:cs typeface="Segoe WP" panose="020B0502040204020203" pitchFamily="34" charset="0"/>
              </a:rPr>
              <a:t>http://www.babylonjs.com</a:t>
            </a:r>
          </a:p>
          <a:p>
            <a:pPr marL="0" indent="0">
              <a:buNone/>
            </a:pPr>
            <a:r>
              <a:rPr lang="en-US" sz="3808" b="1" dirty="0">
                <a:solidFill>
                  <a:srgbClr val="999999"/>
                </a:solidFill>
                <a:latin typeface="Segoe WP" panose="020B0502040204020203" pitchFamily="34" charset="0"/>
                <a:cs typeface="Segoe WP" panose="020B0502040204020203" pitchFamily="34" charset="0"/>
              </a:rPr>
              <a:t>http://cdn.babylonjs.com/2-0/babylon.js</a:t>
            </a:r>
          </a:p>
          <a:p>
            <a:pPr marL="0" indent="0">
              <a:buNone/>
            </a:pPr>
            <a:endParaRPr lang="en-US" sz="2720" b="1" dirty="0">
              <a:solidFill>
                <a:srgbClr val="999999"/>
              </a:solidFill>
              <a:latin typeface="Segoe WP" panose="020B0502040204020203" pitchFamily="34" charset="0"/>
              <a:cs typeface="Segoe WP" panose="020B0502040204020203" pitchFamily="34" charset="0"/>
            </a:endParaRPr>
          </a:p>
          <a:p>
            <a:pPr marL="0" indent="0">
              <a:buNone/>
            </a:pPr>
            <a:r>
              <a:rPr lang="en-US" sz="2720" dirty="0">
                <a:solidFill>
                  <a:srgbClr val="999999"/>
                </a:solidFill>
                <a:latin typeface="Segoe WP" panose="020B0502040204020203" pitchFamily="34" charset="0"/>
                <a:cs typeface="Segoe WP" panose="020B0502040204020203" pitchFamily="34" charset="0"/>
              </a:rPr>
              <a:t>How to use it? </a:t>
            </a:r>
            <a:r>
              <a:rPr lang="en-US" sz="2720" b="1" dirty="0">
                <a:solidFill>
                  <a:srgbClr val="999999"/>
                </a:solidFill>
                <a:latin typeface="Segoe WP" panose="020B0502040204020203" pitchFamily="34" charset="0"/>
                <a:cs typeface="Segoe WP" panose="020B0502040204020203" pitchFamily="34" charset="0"/>
              </a:rPr>
              <a:t>Include</a:t>
            </a:r>
            <a:r>
              <a:rPr lang="en-US" sz="2720" dirty="0">
                <a:solidFill>
                  <a:srgbClr val="999999"/>
                </a:solidFill>
                <a:latin typeface="Segoe WP" panose="020B0502040204020203" pitchFamily="34" charset="0"/>
                <a:cs typeface="Segoe WP" panose="020B0502040204020203" pitchFamily="34" charset="0"/>
              </a:rPr>
              <a:t> one file and you’re ready to go!</a:t>
            </a:r>
          </a:p>
          <a:p>
            <a:endParaRPr lang="en-US" sz="2720" dirty="0">
              <a:solidFill>
                <a:srgbClr val="999999"/>
              </a:solidFill>
              <a:latin typeface="Segoe WP" panose="020B0502040204020203" pitchFamily="34" charset="0"/>
              <a:cs typeface="Segoe WP" panose="020B0502040204020203" pitchFamily="34" charset="0"/>
            </a:endParaRPr>
          </a:p>
          <a:p>
            <a:pPr marL="0" indent="0">
              <a:buNone/>
            </a:pPr>
            <a:r>
              <a:rPr lang="en-US" sz="2720" dirty="0">
                <a:solidFill>
                  <a:srgbClr val="999999"/>
                </a:solidFill>
                <a:latin typeface="Segoe WP" panose="020B0502040204020203" pitchFamily="34" charset="0"/>
                <a:cs typeface="Segoe WP" panose="020B0502040204020203" pitchFamily="34" charset="0"/>
              </a:rPr>
              <a:t>To start Babylon.js, you’ve just need to create an </a:t>
            </a:r>
            <a:r>
              <a:rPr lang="en-US" sz="2720" b="1" dirty="0">
                <a:solidFill>
                  <a:srgbClr val="999999"/>
                </a:solidFill>
                <a:latin typeface="Segoe WP" panose="020B0502040204020203" pitchFamily="34" charset="0"/>
                <a:cs typeface="Segoe WP" panose="020B0502040204020203" pitchFamily="34" charset="0"/>
              </a:rPr>
              <a:t>engine</a:t>
            </a:r>
            <a:r>
              <a:rPr lang="en-US" sz="2720" dirty="0">
                <a:solidFill>
                  <a:srgbClr val="999999"/>
                </a:solidFill>
                <a:latin typeface="Segoe WP" panose="020B0502040204020203" pitchFamily="34" charset="0"/>
                <a:cs typeface="Segoe WP" panose="020B0502040204020203" pitchFamily="34" charset="0"/>
              </a:rPr>
              <a:t> object:</a:t>
            </a:r>
          </a:p>
          <a:p>
            <a:endParaRPr lang="en-US" sz="2720" dirty="0"/>
          </a:p>
        </p:txBody>
      </p:sp>
      <p:sp>
        <p:nvSpPr>
          <p:cNvPr id="8" name="TextBox 7"/>
          <p:cNvSpPr txBox="1"/>
          <p:nvPr/>
        </p:nvSpPr>
        <p:spPr>
          <a:xfrm>
            <a:off x="2487824" y="4525008"/>
            <a:ext cx="7246227" cy="510909"/>
          </a:xfrm>
          <a:prstGeom prst="rect">
            <a:avLst/>
          </a:prstGeom>
          <a:noFill/>
        </p:spPr>
        <p:txBody>
          <a:bodyPr wrap="square" rtlCol="0">
            <a:spAutoFit/>
          </a:bodyPr>
          <a:lstStyle/>
          <a:p>
            <a:pPr algn="ctr"/>
            <a:r>
              <a:rPr lang="fr-FR" sz="2720" dirty="0">
                <a:solidFill>
                  <a:schemeClr val="tx1">
                    <a:lumMod val="75000"/>
                    <a:lumOff val="25000"/>
                  </a:schemeClr>
                </a:solidFill>
                <a:latin typeface="Consolas" panose="020B0609020204030204" pitchFamily="49" charset="0"/>
                <a:cs typeface="Consolas" panose="020B0609020204030204" pitchFamily="49" charset="0"/>
              </a:rPr>
              <a:t>&lt;script </a:t>
            </a:r>
            <a:r>
              <a:rPr lang="fr-FR" sz="2720" dirty="0" err="1">
                <a:solidFill>
                  <a:schemeClr val="tx1">
                    <a:lumMod val="75000"/>
                    <a:lumOff val="25000"/>
                  </a:schemeClr>
                </a:solidFill>
                <a:latin typeface="Consolas" panose="020B0609020204030204" pitchFamily="49" charset="0"/>
                <a:cs typeface="Consolas" panose="020B0609020204030204" pitchFamily="49" charset="0"/>
              </a:rPr>
              <a:t>src</a:t>
            </a:r>
            <a:r>
              <a:rPr lang="fr-FR" sz="2720" dirty="0">
                <a:solidFill>
                  <a:schemeClr val="tx1">
                    <a:lumMod val="75000"/>
                    <a:lumOff val="25000"/>
                  </a:schemeClr>
                </a:solidFill>
                <a:latin typeface="Consolas" panose="020B0609020204030204" pitchFamily="49" charset="0"/>
                <a:cs typeface="Consolas" panose="020B0609020204030204" pitchFamily="49" charset="0"/>
              </a:rPr>
              <a:t>="</a:t>
            </a:r>
            <a:r>
              <a:rPr lang="fr-FR" sz="2720" b="1" dirty="0">
                <a:solidFill>
                  <a:schemeClr val="tx1">
                    <a:lumMod val="75000"/>
                    <a:lumOff val="25000"/>
                  </a:schemeClr>
                </a:solidFill>
                <a:latin typeface="Consolas" panose="020B0609020204030204" pitchFamily="49" charset="0"/>
                <a:cs typeface="Consolas" panose="020B0609020204030204" pitchFamily="49" charset="0"/>
              </a:rPr>
              <a:t>babylon.js</a:t>
            </a:r>
            <a:r>
              <a:rPr lang="fr-FR" sz="2720" dirty="0">
                <a:solidFill>
                  <a:schemeClr val="tx1">
                    <a:lumMod val="75000"/>
                    <a:lumOff val="25000"/>
                  </a:schemeClr>
                </a:solidFill>
                <a:latin typeface="Consolas" panose="020B0609020204030204" pitchFamily="49" charset="0"/>
                <a:cs typeface="Consolas" panose="020B0609020204030204" pitchFamily="49" charset="0"/>
              </a:rPr>
              <a:t>"&gt;&lt;/script&gt;</a:t>
            </a:r>
          </a:p>
        </p:txBody>
      </p:sp>
      <p:sp>
        <p:nvSpPr>
          <p:cNvPr id="9" name="TextBox 8"/>
          <p:cNvSpPr txBox="1"/>
          <p:nvPr/>
        </p:nvSpPr>
        <p:spPr>
          <a:xfrm>
            <a:off x="1322138" y="5569714"/>
            <a:ext cx="9792199" cy="510909"/>
          </a:xfrm>
          <a:prstGeom prst="rect">
            <a:avLst/>
          </a:prstGeom>
          <a:noFill/>
        </p:spPr>
        <p:txBody>
          <a:bodyPr wrap="square" rtlCol="0">
            <a:spAutoFit/>
          </a:bodyPr>
          <a:lstStyle/>
          <a:p>
            <a:pPr algn="ctr"/>
            <a:r>
              <a:rPr lang="en-US" sz="2720" dirty="0" err="1">
                <a:solidFill>
                  <a:schemeClr val="tx1">
                    <a:lumMod val="75000"/>
                    <a:lumOff val="25000"/>
                  </a:schemeClr>
                </a:solidFill>
                <a:latin typeface="Consolas" panose="020B0609020204030204" pitchFamily="49" charset="0"/>
                <a:cs typeface="Consolas" panose="020B0609020204030204" pitchFamily="49" charset="0"/>
              </a:rPr>
              <a:t>var</a:t>
            </a:r>
            <a:r>
              <a:rPr lang="en-US" sz="2720" dirty="0">
                <a:solidFill>
                  <a:schemeClr val="tx1">
                    <a:lumMod val="75000"/>
                    <a:lumOff val="25000"/>
                  </a:schemeClr>
                </a:solidFill>
                <a:latin typeface="Consolas" panose="020B0609020204030204" pitchFamily="49" charset="0"/>
                <a:cs typeface="Consolas" panose="020B0609020204030204" pitchFamily="49" charset="0"/>
              </a:rPr>
              <a:t> engine = new </a:t>
            </a:r>
            <a:r>
              <a:rPr lang="en-US" sz="2720" b="1" dirty="0" err="1">
                <a:solidFill>
                  <a:schemeClr val="tx1">
                    <a:lumMod val="75000"/>
                    <a:lumOff val="25000"/>
                  </a:schemeClr>
                </a:solidFill>
                <a:latin typeface="Consolas" panose="020B0609020204030204" pitchFamily="49" charset="0"/>
                <a:cs typeface="Consolas" panose="020B0609020204030204" pitchFamily="49" charset="0"/>
              </a:rPr>
              <a:t>BABYLON.Engine</a:t>
            </a:r>
            <a:r>
              <a:rPr lang="en-US" sz="2720" dirty="0">
                <a:solidFill>
                  <a:schemeClr val="tx1">
                    <a:lumMod val="75000"/>
                    <a:lumOff val="25000"/>
                  </a:schemeClr>
                </a:solidFill>
                <a:latin typeface="Consolas" panose="020B0609020204030204" pitchFamily="49" charset="0"/>
                <a:cs typeface="Consolas" panose="020B0609020204030204" pitchFamily="49" charset="0"/>
              </a:rPr>
              <a:t>(canvas, true);</a:t>
            </a:r>
            <a:endParaRPr lang="fr-FR" sz="272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85894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itle 1"/>
          <p:cNvSpPr>
            <a:spLocks noGrp="1"/>
          </p:cNvSpPr>
          <p:nvPr>
            <p:ph type="title" idx="4294967295"/>
          </p:nvPr>
        </p:nvSpPr>
        <p:spPr>
          <a:xfrm>
            <a:off x="1133475" y="425450"/>
            <a:ext cx="11303000" cy="1350963"/>
          </a:xfrm>
        </p:spPr>
        <p:txBody>
          <a:bodyPr/>
          <a:lstStyle/>
          <a:p>
            <a:pPr algn="l"/>
            <a:r>
              <a:rPr lang="en-US" b="1" dirty="0">
                <a:solidFill>
                  <a:srgbClr val="404040"/>
                </a:solidFill>
                <a:latin typeface="Segoe WP" panose="020B0502040204020203" pitchFamily="34" charset="0"/>
                <a:cs typeface="Segoe WP" panose="020B0502040204020203" pitchFamily="34" charset="0"/>
              </a:rPr>
              <a:t>How to use </a:t>
            </a:r>
            <a:r>
              <a:rPr lang="en-US" b="1" dirty="0">
                <a:solidFill>
                  <a:srgbClr val="5BD999"/>
                </a:solidFill>
                <a:latin typeface="Segoe WP" panose="020B0502040204020203" pitchFamily="34" charset="0"/>
                <a:cs typeface="Segoe WP" panose="020B0502040204020203" pitchFamily="34" charset="0"/>
              </a:rPr>
              <a:t>BABYLON.JS?</a:t>
            </a:r>
          </a:p>
        </p:txBody>
      </p:sp>
      <p:sp>
        <p:nvSpPr>
          <p:cNvPr id="10" name="TextBox 9"/>
          <p:cNvSpPr txBox="1"/>
          <p:nvPr/>
        </p:nvSpPr>
        <p:spPr>
          <a:xfrm>
            <a:off x="244996" y="1538823"/>
            <a:ext cx="11946483" cy="3105978"/>
          </a:xfrm>
          <a:prstGeom prst="rect">
            <a:avLst/>
          </a:prstGeom>
          <a:noFill/>
        </p:spPr>
        <p:txBody>
          <a:bodyPr wrap="square" rtlCol="0">
            <a:spAutoFit/>
          </a:bodyPr>
          <a:lstStyle/>
          <a:p>
            <a:r>
              <a:rPr lang="en-US" sz="2448" dirty="0">
                <a:solidFill>
                  <a:srgbClr val="999999"/>
                </a:solidFill>
                <a:latin typeface="Segoe WP" panose="020B0502040204020203" pitchFamily="34" charset="0"/>
                <a:cs typeface="Segoe WP" panose="020B0502040204020203" pitchFamily="34" charset="0"/>
              </a:rPr>
              <a:t>Babylon.js is a </a:t>
            </a:r>
            <a:r>
              <a:rPr lang="en-US" sz="2448" b="1" dirty="0">
                <a:solidFill>
                  <a:srgbClr val="999999"/>
                </a:solidFill>
                <a:latin typeface="Segoe WP" panose="020B0502040204020203" pitchFamily="34" charset="0"/>
                <a:cs typeface="Segoe WP" panose="020B0502040204020203" pitchFamily="34" charset="0"/>
              </a:rPr>
              <a:t>scene graph</a:t>
            </a:r>
            <a:r>
              <a:rPr lang="en-US" sz="2448" dirty="0">
                <a:solidFill>
                  <a:srgbClr val="999999"/>
                </a:solidFill>
                <a:latin typeface="Segoe WP" panose="020B0502040204020203" pitchFamily="34" charset="0"/>
                <a:cs typeface="Segoe WP" panose="020B0502040204020203" pitchFamily="34" charset="0"/>
              </a:rPr>
              <a:t>: All complex features are abstracted for </a:t>
            </a:r>
            <a:r>
              <a:rPr lang="en-US" sz="2448" b="1" dirty="0">
                <a:solidFill>
                  <a:srgbClr val="999999"/>
                </a:solidFill>
                <a:latin typeface="Segoe WP" panose="020B0502040204020203" pitchFamily="34" charset="0"/>
                <a:cs typeface="Segoe WP" panose="020B0502040204020203" pitchFamily="34" charset="0"/>
              </a:rPr>
              <a:t>YOU</a:t>
            </a:r>
            <a:r>
              <a:rPr lang="en-US" sz="2448" dirty="0">
                <a:solidFill>
                  <a:srgbClr val="999999"/>
                </a:solidFill>
                <a:latin typeface="Segoe WP" panose="020B0502040204020203" pitchFamily="34" charset="0"/>
                <a:cs typeface="Segoe WP" panose="020B0502040204020203" pitchFamily="34" charset="0"/>
              </a:rPr>
              <a:t>!</a:t>
            </a:r>
          </a:p>
          <a:p>
            <a:endParaRPr lang="en-US" sz="2448" b="1" dirty="0">
              <a:solidFill>
                <a:srgbClr val="999999"/>
              </a:solidFill>
              <a:latin typeface="Segoe WP" panose="020B0502040204020203" pitchFamily="34" charset="0"/>
              <a:cs typeface="Segoe WP" panose="020B0502040204020203" pitchFamily="34" charset="0"/>
            </a:endParaRPr>
          </a:p>
          <a:p>
            <a:endParaRPr lang="en-US" sz="2448" b="1" dirty="0">
              <a:solidFill>
                <a:srgbClr val="999999"/>
              </a:solidFill>
              <a:latin typeface="Segoe WP" panose="020B0502040204020203" pitchFamily="34" charset="0"/>
              <a:cs typeface="Segoe WP" panose="020B0502040204020203" pitchFamily="34" charset="0"/>
            </a:endParaRPr>
          </a:p>
          <a:p>
            <a:endParaRPr lang="en-US" sz="2448" b="1" dirty="0">
              <a:solidFill>
                <a:srgbClr val="999999"/>
              </a:solidFill>
              <a:latin typeface="Segoe WP" panose="020B0502040204020203" pitchFamily="34" charset="0"/>
              <a:cs typeface="Segoe WP" panose="020B0502040204020203" pitchFamily="34" charset="0"/>
            </a:endParaRPr>
          </a:p>
          <a:p>
            <a:endParaRPr lang="en-US" sz="2448" b="1" dirty="0">
              <a:solidFill>
                <a:srgbClr val="999999"/>
              </a:solidFill>
              <a:latin typeface="Segoe WP" panose="020B0502040204020203" pitchFamily="34" charset="0"/>
              <a:cs typeface="Segoe WP" panose="020B0502040204020203" pitchFamily="34" charset="0"/>
            </a:endParaRPr>
          </a:p>
          <a:p>
            <a:endParaRPr lang="en-US" sz="2448" b="1" dirty="0">
              <a:solidFill>
                <a:srgbClr val="999999"/>
              </a:solidFill>
              <a:latin typeface="Segoe WP" panose="020B0502040204020203" pitchFamily="34" charset="0"/>
              <a:cs typeface="Segoe WP" panose="020B0502040204020203" pitchFamily="34" charset="0"/>
            </a:endParaRPr>
          </a:p>
          <a:p>
            <a:endParaRPr lang="en-US" sz="2448" b="1" dirty="0">
              <a:solidFill>
                <a:srgbClr val="999999"/>
              </a:solidFill>
              <a:latin typeface="Segoe WP" panose="020B0502040204020203" pitchFamily="34" charset="0"/>
              <a:cs typeface="Segoe WP" panose="020B0502040204020203" pitchFamily="34" charset="0"/>
            </a:endParaRPr>
          </a:p>
          <a:p>
            <a:r>
              <a:rPr lang="en-US" sz="2448" dirty="0">
                <a:solidFill>
                  <a:srgbClr val="999999"/>
                </a:solidFill>
                <a:latin typeface="Segoe WP" panose="020B0502040204020203" pitchFamily="34" charset="0"/>
                <a:cs typeface="Segoe WP" panose="020B0502040204020203" pitchFamily="34" charset="0"/>
              </a:rPr>
              <a:t>Handling </a:t>
            </a:r>
            <a:r>
              <a:rPr lang="en-US" sz="2448" b="1" dirty="0">
                <a:solidFill>
                  <a:srgbClr val="999999"/>
                </a:solidFill>
                <a:latin typeface="Segoe WP" panose="020B0502040204020203" pitchFamily="34" charset="0"/>
                <a:cs typeface="Segoe WP" panose="020B0502040204020203" pitchFamily="34" charset="0"/>
              </a:rPr>
              <a:t>rendering</a:t>
            </a:r>
            <a:r>
              <a:rPr lang="en-US" sz="2448" dirty="0">
                <a:solidFill>
                  <a:srgbClr val="999999"/>
                </a:solidFill>
                <a:latin typeface="Segoe WP" panose="020B0502040204020203" pitchFamily="34" charset="0"/>
                <a:cs typeface="Segoe WP" panose="020B0502040204020203" pitchFamily="34" charset="0"/>
              </a:rPr>
              <a:t> can be done in one line:</a:t>
            </a:r>
          </a:p>
        </p:txBody>
      </p:sp>
      <p:sp>
        <p:nvSpPr>
          <p:cNvPr id="11" name="TextBox 10"/>
          <p:cNvSpPr txBox="1"/>
          <p:nvPr/>
        </p:nvSpPr>
        <p:spPr>
          <a:xfrm>
            <a:off x="244996" y="2224276"/>
            <a:ext cx="11946483" cy="1557478"/>
          </a:xfrm>
          <a:prstGeom prst="rect">
            <a:avLst/>
          </a:prstGeom>
          <a:noFill/>
        </p:spPr>
        <p:txBody>
          <a:bodyPr wrap="square" rtlCol="0">
            <a:spAutoFit/>
          </a:bodyPr>
          <a:lstStyle/>
          <a:p>
            <a:r>
              <a:rPr lang="fr-FR" sz="1904" dirty="0">
                <a:solidFill>
                  <a:schemeClr val="tx1">
                    <a:lumMod val="75000"/>
                    <a:lumOff val="25000"/>
                  </a:schemeClr>
                </a:solidFill>
                <a:latin typeface="Consolas" panose="020B0609020204030204" pitchFamily="49" charset="0"/>
                <a:cs typeface="Consolas" panose="020B0609020204030204" pitchFamily="49" charset="0"/>
              </a:rPr>
              <a:t>var </a:t>
            </a:r>
            <a:r>
              <a:rPr lang="fr-FR" sz="1904" dirty="0" err="1">
                <a:solidFill>
                  <a:schemeClr val="tx1">
                    <a:lumMod val="75000"/>
                    <a:lumOff val="25000"/>
                  </a:schemeClr>
                </a:solidFill>
                <a:latin typeface="Consolas" panose="020B0609020204030204" pitchFamily="49" charset="0"/>
                <a:cs typeface="Consolas" panose="020B0609020204030204" pitchFamily="49" charset="0"/>
              </a:rPr>
              <a:t>scene</a:t>
            </a:r>
            <a:r>
              <a:rPr lang="fr-FR" sz="1904" dirty="0">
                <a:solidFill>
                  <a:schemeClr val="tx1">
                    <a:lumMod val="75000"/>
                    <a:lumOff val="25000"/>
                  </a:schemeClr>
                </a:solidFill>
                <a:latin typeface="Consolas" panose="020B0609020204030204" pitchFamily="49" charset="0"/>
                <a:cs typeface="Consolas" panose="020B0609020204030204" pitchFamily="49" charset="0"/>
              </a:rPr>
              <a:t> = new </a:t>
            </a:r>
            <a:r>
              <a:rPr lang="fr-FR" sz="1904" b="1" dirty="0" err="1">
                <a:solidFill>
                  <a:schemeClr val="tx1">
                    <a:lumMod val="75000"/>
                    <a:lumOff val="25000"/>
                  </a:schemeClr>
                </a:solidFill>
                <a:latin typeface="Consolas" panose="020B0609020204030204" pitchFamily="49" charset="0"/>
                <a:cs typeface="Consolas" panose="020B0609020204030204" pitchFamily="49" charset="0"/>
              </a:rPr>
              <a:t>BABYLON.Scene</a:t>
            </a:r>
            <a:r>
              <a:rPr lang="fr-FR" sz="1904" dirty="0">
                <a:solidFill>
                  <a:schemeClr val="tx1">
                    <a:lumMod val="75000"/>
                    <a:lumOff val="25000"/>
                  </a:schemeClr>
                </a:solidFill>
                <a:latin typeface="Consolas" panose="020B0609020204030204" pitchFamily="49" charset="0"/>
                <a:cs typeface="Consolas" panose="020B0609020204030204" pitchFamily="49" charset="0"/>
              </a:rPr>
              <a:t>(</a:t>
            </a:r>
            <a:r>
              <a:rPr lang="fr-FR" sz="1904" dirty="0" err="1">
                <a:solidFill>
                  <a:schemeClr val="tx1">
                    <a:lumMod val="75000"/>
                    <a:lumOff val="25000"/>
                  </a:schemeClr>
                </a:solidFill>
                <a:latin typeface="Consolas" panose="020B0609020204030204" pitchFamily="49" charset="0"/>
                <a:cs typeface="Consolas" panose="020B0609020204030204" pitchFamily="49" charset="0"/>
              </a:rPr>
              <a:t>engine</a:t>
            </a:r>
            <a:r>
              <a:rPr lang="fr-FR" sz="1904" dirty="0">
                <a:solidFill>
                  <a:schemeClr val="tx1">
                    <a:lumMod val="75000"/>
                    <a:lumOff val="25000"/>
                  </a:schemeClr>
                </a:solidFill>
                <a:latin typeface="Consolas" panose="020B0609020204030204" pitchFamily="49" charset="0"/>
                <a:cs typeface="Consolas" panose="020B0609020204030204" pitchFamily="49" charset="0"/>
              </a:rPr>
              <a:t>);</a:t>
            </a:r>
          </a:p>
          <a:p>
            <a:endParaRPr lang="fr-FR" sz="1904" dirty="0">
              <a:solidFill>
                <a:schemeClr val="tx1">
                  <a:lumMod val="75000"/>
                  <a:lumOff val="25000"/>
                </a:schemeClr>
              </a:solidFill>
              <a:latin typeface="Consolas" panose="020B0609020204030204" pitchFamily="49" charset="0"/>
              <a:cs typeface="Consolas" panose="020B0609020204030204" pitchFamily="49" charset="0"/>
            </a:endParaRPr>
          </a:p>
          <a:p>
            <a:r>
              <a:rPr lang="fr-FR" sz="1904" dirty="0">
                <a:solidFill>
                  <a:schemeClr val="tx1">
                    <a:lumMod val="75000"/>
                    <a:lumOff val="25000"/>
                  </a:schemeClr>
                </a:solidFill>
                <a:latin typeface="Consolas" panose="020B0609020204030204" pitchFamily="49" charset="0"/>
                <a:cs typeface="Consolas" panose="020B0609020204030204" pitchFamily="49" charset="0"/>
              </a:rPr>
              <a:t>var camera = new </a:t>
            </a:r>
            <a:r>
              <a:rPr lang="fr-FR" sz="1904" b="1" dirty="0" err="1">
                <a:solidFill>
                  <a:schemeClr val="tx1">
                    <a:lumMod val="75000"/>
                    <a:lumOff val="25000"/>
                  </a:schemeClr>
                </a:solidFill>
                <a:latin typeface="Consolas" panose="020B0609020204030204" pitchFamily="49" charset="0"/>
                <a:cs typeface="Consolas" panose="020B0609020204030204" pitchFamily="49" charset="0"/>
              </a:rPr>
              <a:t>BABYLON.FreeCamera</a:t>
            </a:r>
            <a:r>
              <a:rPr lang="fr-FR" sz="1904" dirty="0">
                <a:solidFill>
                  <a:schemeClr val="tx1">
                    <a:lumMod val="75000"/>
                    <a:lumOff val="25000"/>
                  </a:schemeClr>
                </a:solidFill>
                <a:latin typeface="Consolas" panose="020B0609020204030204" pitchFamily="49" charset="0"/>
                <a:cs typeface="Consolas" panose="020B0609020204030204" pitchFamily="49" charset="0"/>
              </a:rPr>
              <a:t>("Camera", new BABYLON.Vector3(0, 0, -10), </a:t>
            </a:r>
            <a:r>
              <a:rPr lang="fr-FR" sz="1904" dirty="0" err="1">
                <a:solidFill>
                  <a:schemeClr val="tx1">
                    <a:lumMod val="75000"/>
                    <a:lumOff val="25000"/>
                  </a:schemeClr>
                </a:solidFill>
                <a:latin typeface="Consolas" panose="020B0609020204030204" pitchFamily="49" charset="0"/>
                <a:cs typeface="Consolas" panose="020B0609020204030204" pitchFamily="49" charset="0"/>
              </a:rPr>
              <a:t>scene</a:t>
            </a:r>
            <a:r>
              <a:rPr lang="fr-FR" sz="1904" dirty="0">
                <a:solidFill>
                  <a:schemeClr val="tx1">
                    <a:lumMod val="75000"/>
                    <a:lumOff val="25000"/>
                  </a:schemeClr>
                </a:solidFill>
                <a:latin typeface="Consolas" panose="020B0609020204030204" pitchFamily="49" charset="0"/>
                <a:cs typeface="Consolas" panose="020B0609020204030204" pitchFamily="49" charset="0"/>
              </a:rPr>
              <a:t>);</a:t>
            </a:r>
          </a:p>
          <a:p>
            <a:r>
              <a:rPr lang="fr-FR" sz="1904" dirty="0">
                <a:solidFill>
                  <a:schemeClr val="tx1">
                    <a:lumMod val="75000"/>
                    <a:lumOff val="25000"/>
                  </a:schemeClr>
                </a:solidFill>
                <a:latin typeface="Consolas" panose="020B0609020204030204" pitchFamily="49" charset="0"/>
                <a:cs typeface="Consolas" panose="020B0609020204030204" pitchFamily="49" charset="0"/>
              </a:rPr>
              <a:t>var light0 = new </a:t>
            </a:r>
            <a:r>
              <a:rPr lang="fr-FR" sz="1904" b="1" dirty="0" err="1">
                <a:solidFill>
                  <a:schemeClr val="tx1">
                    <a:lumMod val="75000"/>
                    <a:lumOff val="25000"/>
                  </a:schemeClr>
                </a:solidFill>
                <a:latin typeface="Consolas" panose="020B0609020204030204" pitchFamily="49" charset="0"/>
                <a:cs typeface="Consolas" panose="020B0609020204030204" pitchFamily="49" charset="0"/>
              </a:rPr>
              <a:t>BABYLON.PointLight</a:t>
            </a:r>
            <a:r>
              <a:rPr lang="fr-FR" sz="1904" dirty="0">
                <a:solidFill>
                  <a:schemeClr val="tx1">
                    <a:lumMod val="75000"/>
                    <a:lumOff val="25000"/>
                  </a:schemeClr>
                </a:solidFill>
                <a:latin typeface="Consolas" panose="020B0609020204030204" pitchFamily="49" charset="0"/>
                <a:cs typeface="Consolas" panose="020B0609020204030204" pitchFamily="49" charset="0"/>
              </a:rPr>
              <a:t>("Omni0", new BABYLON.Vector3(0, 100, 100), </a:t>
            </a:r>
            <a:r>
              <a:rPr lang="fr-FR" sz="1904" dirty="0" err="1">
                <a:solidFill>
                  <a:schemeClr val="tx1">
                    <a:lumMod val="75000"/>
                    <a:lumOff val="25000"/>
                  </a:schemeClr>
                </a:solidFill>
                <a:latin typeface="Consolas" panose="020B0609020204030204" pitchFamily="49" charset="0"/>
                <a:cs typeface="Consolas" panose="020B0609020204030204" pitchFamily="49" charset="0"/>
              </a:rPr>
              <a:t>scene</a:t>
            </a:r>
            <a:r>
              <a:rPr lang="fr-FR" sz="1904" dirty="0">
                <a:solidFill>
                  <a:schemeClr val="tx1">
                    <a:lumMod val="75000"/>
                    <a:lumOff val="25000"/>
                  </a:schemeClr>
                </a:solidFill>
                <a:latin typeface="Consolas" panose="020B0609020204030204" pitchFamily="49" charset="0"/>
                <a:cs typeface="Consolas" panose="020B0609020204030204" pitchFamily="49" charset="0"/>
              </a:rPr>
              <a:t>);</a:t>
            </a:r>
          </a:p>
          <a:p>
            <a:r>
              <a:rPr lang="en-US" sz="1904" dirty="0" err="1">
                <a:solidFill>
                  <a:schemeClr val="tx1">
                    <a:lumMod val="75000"/>
                    <a:lumOff val="25000"/>
                  </a:schemeClr>
                </a:solidFill>
                <a:latin typeface="Consolas" panose="020B0609020204030204" pitchFamily="49" charset="0"/>
                <a:cs typeface="Consolas" panose="020B0609020204030204" pitchFamily="49" charset="0"/>
              </a:rPr>
              <a:t>var</a:t>
            </a:r>
            <a:r>
              <a:rPr lang="en-US" sz="1904" dirty="0">
                <a:solidFill>
                  <a:schemeClr val="tx1">
                    <a:lumMod val="75000"/>
                    <a:lumOff val="25000"/>
                  </a:schemeClr>
                </a:solidFill>
                <a:latin typeface="Consolas" panose="020B0609020204030204" pitchFamily="49" charset="0"/>
                <a:cs typeface="Consolas" panose="020B0609020204030204" pitchFamily="49" charset="0"/>
              </a:rPr>
              <a:t> sphere = </a:t>
            </a:r>
            <a:r>
              <a:rPr lang="en-US" sz="1904" b="1" dirty="0" err="1">
                <a:solidFill>
                  <a:schemeClr val="tx1">
                    <a:lumMod val="75000"/>
                    <a:lumOff val="25000"/>
                  </a:schemeClr>
                </a:solidFill>
                <a:latin typeface="Consolas" panose="020B0609020204030204" pitchFamily="49" charset="0"/>
                <a:cs typeface="Consolas" panose="020B0609020204030204" pitchFamily="49" charset="0"/>
              </a:rPr>
              <a:t>BABYLON.Mesh</a:t>
            </a:r>
            <a:r>
              <a:rPr lang="en-US" sz="1904" dirty="0" err="1">
                <a:solidFill>
                  <a:schemeClr val="tx1">
                    <a:lumMod val="75000"/>
                    <a:lumOff val="25000"/>
                  </a:schemeClr>
                </a:solidFill>
                <a:latin typeface="Consolas" panose="020B0609020204030204" pitchFamily="49" charset="0"/>
                <a:cs typeface="Consolas" panose="020B0609020204030204" pitchFamily="49" charset="0"/>
              </a:rPr>
              <a:t>.createSphere</a:t>
            </a:r>
            <a:r>
              <a:rPr lang="en-US" sz="1904" dirty="0">
                <a:solidFill>
                  <a:schemeClr val="tx1">
                    <a:lumMod val="75000"/>
                    <a:lumOff val="25000"/>
                  </a:schemeClr>
                </a:solidFill>
                <a:latin typeface="Consolas" panose="020B0609020204030204" pitchFamily="49" charset="0"/>
                <a:cs typeface="Consolas" panose="020B0609020204030204" pitchFamily="49" charset="0"/>
              </a:rPr>
              <a:t>("Sphere", 16, 3, scene);</a:t>
            </a:r>
            <a:endParaRPr lang="fr-FR" sz="1904"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12" name="TextBox 11"/>
          <p:cNvSpPr txBox="1"/>
          <p:nvPr/>
        </p:nvSpPr>
        <p:spPr>
          <a:xfrm>
            <a:off x="1322138" y="4720819"/>
            <a:ext cx="9792199" cy="469039"/>
          </a:xfrm>
          <a:prstGeom prst="rect">
            <a:avLst/>
          </a:prstGeom>
          <a:noFill/>
        </p:spPr>
        <p:txBody>
          <a:bodyPr wrap="square" rtlCol="0">
            <a:spAutoFit/>
          </a:bodyPr>
          <a:lstStyle/>
          <a:p>
            <a:r>
              <a:rPr lang="fr-FR" sz="2448" dirty="0" err="1">
                <a:solidFill>
                  <a:schemeClr val="tx1">
                    <a:lumMod val="75000"/>
                    <a:lumOff val="25000"/>
                  </a:schemeClr>
                </a:solidFill>
                <a:latin typeface="Consolas" panose="020B0609020204030204" pitchFamily="49" charset="0"/>
                <a:cs typeface="Consolas" panose="020B0609020204030204" pitchFamily="49" charset="0"/>
              </a:rPr>
              <a:t>engine.</a:t>
            </a:r>
            <a:r>
              <a:rPr lang="fr-FR" sz="2448" b="1" dirty="0" err="1">
                <a:solidFill>
                  <a:schemeClr val="tx1">
                    <a:lumMod val="75000"/>
                    <a:lumOff val="25000"/>
                  </a:schemeClr>
                </a:solidFill>
                <a:latin typeface="Consolas" panose="020B0609020204030204" pitchFamily="49" charset="0"/>
                <a:cs typeface="Consolas" panose="020B0609020204030204" pitchFamily="49" charset="0"/>
              </a:rPr>
              <a:t>runRenderLoop</a:t>
            </a:r>
            <a:r>
              <a:rPr lang="fr-FR" sz="2448" dirty="0">
                <a:solidFill>
                  <a:schemeClr val="tx1">
                    <a:lumMod val="75000"/>
                    <a:lumOff val="25000"/>
                  </a:schemeClr>
                </a:solidFill>
                <a:latin typeface="Consolas" panose="020B0609020204030204" pitchFamily="49" charset="0"/>
                <a:cs typeface="Consolas" panose="020B0609020204030204" pitchFamily="49" charset="0"/>
              </a:rPr>
              <a:t>(</a:t>
            </a:r>
            <a:r>
              <a:rPr lang="fr-FR" sz="2448" dirty="0" err="1">
                <a:solidFill>
                  <a:schemeClr val="tx1">
                    <a:lumMod val="75000"/>
                    <a:lumOff val="25000"/>
                  </a:schemeClr>
                </a:solidFill>
                <a:latin typeface="Consolas" panose="020B0609020204030204" pitchFamily="49" charset="0"/>
                <a:cs typeface="Consolas" panose="020B0609020204030204" pitchFamily="49" charset="0"/>
              </a:rPr>
              <a:t>function</a:t>
            </a:r>
            <a:r>
              <a:rPr lang="fr-FR" sz="2448" dirty="0">
                <a:solidFill>
                  <a:schemeClr val="tx1">
                    <a:lumMod val="75000"/>
                    <a:lumOff val="25000"/>
                  </a:schemeClr>
                </a:solidFill>
                <a:latin typeface="Consolas" panose="020B0609020204030204" pitchFamily="49" charset="0"/>
                <a:cs typeface="Consolas" panose="020B0609020204030204" pitchFamily="49" charset="0"/>
              </a:rPr>
              <a:t>() { </a:t>
            </a:r>
            <a:r>
              <a:rPr lang="fr-FR" sz="2448" dirty="0" err="1">
                <a:solidFill>
                  <a:schemeClr val="tx1">
                    <a:lumMod val="75000"/>
                    <a:lumOff val="25000"/>
                  </a:schemeClr>
                </a:solidFill>
                <a:latin typeface="Consolas" panose="020B0609020204030204" pitchFamily="49" charset="0"/>
                <a:cs typeface="Consolas" panose="020B0609020204030204" pitchFamily="49" charset="0"/>
              </a:rPr>
              <a:t>scene.render</a:t>
            </a:r>
            <a:r>
              <a:rPr lang="fr-FR" sz="2448" dirty="0">
                <a:solidFill>
                  <a:schemeClr val="tx1">
                    <a:lumMod val="75000"/>
                    <a:lumOff val="25000"/>
                  </a:schemeClr>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6626138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NL" dirty="0" err="1"/>
              <a:t>Hosted</a:t>
            </a:r>
            <a:r>
              <a:rPr lang="nl-NL" dirty="0"/>
              <a:t> Web Apps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750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1187" y="449695"/>
            <a:ext cx="10914102" cy="6028470"/>
          </a:xfrm>
          <a:prstGeom prst="rect">
            <a:avLst/>
          </a:prstGeom>
        </p:spPr>
      </p:pic>
      <p:pic>
        <p:nvPicPr>
          <p:cNvPr id="27" name="Picture 26"/>
          <p:cNvPicPr>
            <a:picLocks noChangeAspect="1"/>
          </p:cNvPicPr>
          <p:nvPr/>
        </p:nvPicPr>
        <p:blipFill>
          <a:blip r:embed="rId4"/>
          <a:stretch>
            <a:fillRect/>
          </a:stretch>
        </p:blipFill>
        <p:spPr>
          <a:xfrm>
            <a:off x="765948" y="868734"/>
            <a:ext cx="10904578" cy="5609430"/>
          </a:xfrm>
          <a:prstGeom prst="rect">
            <a:avLst/>
          </a:prstGeom>
        </p:spPr>
      </p:pic>
      <p:sp>
        <p:nvSpPr>
          <p:cNvPr id="21" name="TextBox 20"/>
          <p:cNvSpPr txBox="1"/>
          <p:nvPr/>
        </p:nvSpPr>
        <p:spPr>
          <a:xfrm>
            <a:off x="767534" y="1175867"/>
            <a:ext cx="5441180" cy="5302296"/>
          </a:xfrm>
          <a:prstGeom prst="rect">
            <a:avLst/>
          </a:prstGeom>
          <a:solidFill>
            <a:srgbClr val="D7D7D7"/>
          </a:solidFill>
        </p:spPr>
        <p:txBody>
          <a:bodyPr wrap="square" lIns="182854" tIns="146283" rIns="182854" bIns="146283" rtlCol="0">
            <a:noAutofit/>
          </a:bodyPr>
          <a:lstStyle/>
          <a:p>
            <a:pPr algn="ctr" defTabSz="932597">
              <a:lnSpc>
                <a:spcPct val="90000"/>
              </a:lnSpc>
              <a:spcAft>
                <a:spcPts val="600"/>
              </a:spcAft>
            </a:pPr>
            <a:r>
              <a:rPr lang="en-US" sz="2400" kern="0" dirty="0">
                <a:solidFill>
                  <a:srgbClr val="00BCF2"/>
                </a:solidFill>
                <a:latin typeface="Segoe UI Light"/>
              </a:rPr>
              <a:t>EdgeHTML.dll</a:t>
            </a:r>
          </a:p>
        </p:txBody>
      </p:sp>
      <p:sp>
        <p:nvSpPr>
          <p:cNvPr id="22" name="TextBox 21"/>
          <p:cNvSpPr txBox="1"/>
          <p:nvPr/>
        </p:nvSpPr>
        <p:spPr>
          <a:xfrm>
            <a:off x="6208714" y="1175867"/>
            <a:ext cx="5461811" cy="5302296"/>
          </a:xfrm>
          <a:prstGeom prst="rect">
            <a:avLst/>
          </a:prstGeom>
          <a:solidFill>
            <a:srgbClr val="C8C8C8"/>
          </a:solidFill>
        </p:spPr>
        <p:txBody>
          <a:bodyPr wrap="square" lIns="182854" tIns="146283" rIns="182854" bIns="146283" rtlCol="0">
            <a:noAutofit/>
          </a:bodyPr>
          <a:lstStyle/>
          <a:p>
            <a:pPr algn="ctr" defTabSz="932597">
              <a:lnSpc>
                <a:spcPct val="90000"/>
              </a:lnSpc>
              <a:spcAft>
                <a:spcPts val="600"/>
              </a:spcAft>
            </a:pPr>
            <a:r>
              <a:rPr lang="en-US" sz="2400" kern="0" dirty="0">
                <a:solidFill>
                  <a:srgbClr val="00BCF2"/>
                </a:solidFill>
                <a:latin typeface="Segoe UI Light"/>
              </a:rPr>
              <a:t>Chakra</a:t>
            </a:r>
          </a:p>
        </p:txBody>
      </p:sp>
      <p:sp>
        <p:nvSpPr>
          <p:cNvPr id="25" name="Oval 24"/>
          <p:cNvSpPr/>
          <p:nvPr/>
        </p:nvSpPr>
        <p:spPr bwMode="auto">
          <a:xfrm>
            <a:off x="5424853" y="1897290"/>
            <a:ext cx="4528026" cy="4528026"/>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32227"/>
            <a:r>
              <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Always up-to-date</a:t>
            </a:r>
          </a:p>
        </p:txBody>
      </p:sp>
      <p:sp>
        <p:nvSpPr>
          <p:cNvPr id="24" name="Oval 23"/>
          <p:cNvSpPr/>
          <p:nvPr/>
        </p:nvSpPr>
        <p:spPr bwMode="auto">
          <a:xfrm>
            <a:off x="2023538" y="1897290"/>
            <a:ext cx="4528026" cy="4528026"/>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32227"/>
            <a:r>
              <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Offline first</a:t>
            </a:r>
          </a:p>
        </p:txBody>
      </p:sp>
      <p:sp>
        <p:nvSpPr>
          <p:cNvPr id="2" name="TextBox 1"/>
          <p:cNvSpPr txBox="1"/>
          <p:nvPr/>
        </p:nvSpPr>
        <p:spPr>
          <a:xfrm rot="16200000">
            <a:off x="4515969" y="3834542"/>
            <a:ext cx="2952171"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kern="0" dirty="0" err="1">
                <a:solidFill>
                  <a:srgbClr val="FFFFFF"/>
                </a:solidFill>
              </a:rPr>
              <a:t>WebView</a:t>
            </a:r>
            <a:endParaRPr lang="en-US" sz="2448" kern="0" dirty="0">
              <a:solidFill>
                <a:srgbClr val="FFFFFF"/>
              </a:solidFill>
            </a:endParaRPr>
          </a:p>
        </p:txBody>
      </p:sp>
    </p:spTree>
    <p:extLst>
      <p:ext uri="{BB962C8B-B14F-4D97-AF65-F5344CB8AC3E}">
        <p14:creationId xmlns:p14="http://schemas.microsoft.com/office/powerpoint/2010/main" val="184915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4"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65948" y="868734"/>
            <a:ext cx="10904578" cy="5609430"/>
          </a:xfrm>
          <a:prstGeom prst="rect">
            <a:avLst/>
          </a:prstGeom>
        </p:spPr>
      </p:pic>
      <p:sp>
        <p:nvSpPr>
          <p:cNvPr id="21" name="TextBox 20"/>
          <p:cNvSpPr txBox="1"/>
          <p:nvPr/>
        </p:nvSpPr>
        <p:spPr>
          <a:xfrm>
            <a:off x="767534" y="1175867"/>
            <a:ext cx="5441180" cy="5302296"/>
          </a:xfrm>
          <a:prstGeom prst="rect">
            <a:avLst/>
          </a:prstGeom>
          <a:solidFill>
            <a:srgbClr val="D7D7D7"/>
          </a:solidFill>
        </p:spPr>
        <p:txBody>
          <a:bodyPr wrap="square" lIns="182854" tIns="146283" rIns="182854" bIns="146283" rtlCol="0">
            <a:noAutofit/>
          </a:bodyPr>
          <a:lstStyle/>
          <a:p>
            <a:pPr algn="ctr" defTabSz="932597">
              <a:lnSpc>
                <a:spcPct val="90000"/>
              </a:lnSpc>
              <a:spcAft>
                <a:spcPts val="600"/>
              </a:spcAft>
            </a:pPr>
            <a:endParaRPr lang="en-US" sz="2400" kern="0" dirty="0">
              <a:solidFill>
                <a:srgbClr val="00BCF2"/>
              </a:solidFill>
              <a:latin typeface="Segoe UI Light"/>
            </a:endParaRPr>
          </a:p>
        </p:txBody>
      </p:sp>
      <p:sp>
        <p:nvSpPr>
          <p:cNvPr id="22" name="TextBox 21"/>
          <p:cNvSpPr txBox="1"/>
          <p:nvPr/>
        </p:nvSpPr>
        <p:spPr>
          <a:xfrm>
            <a:off x="6208714" y="1175867"/>
            <a:ext cx="5461811" cy="5302296"/>
          </a:xfrm>
          <a:prstGeom prst="rect">
            <a:avLst/>
          </a:prstGeom>
          <a:solidFill>
            <a:srgbClr val="C8C8C8"/>
          </a:solidFill>
        </p:spPr>
        <p:txBody>
          <a:bodyPr wrap="square" lIns="182854" tIns="146283" rIns="182854" bIns="146283" rtlCol="0">
            <a:noAutofit/>
          </a:bodyPr>
          <a:lstStyle/>
          <a:p>
            <a:pPr algn="ctr" defTabSz="932597">
              <a:lnSpc>
                <a:spcPct val="90000"/>
              </a:lnSpc>
              <a:spcAft>
                <a:spcPts val="600"/>
              </a:spcAft>
            </a:pPr>
            <a:endParaRPr lang="en-US" sz="2400" kern="0" dirty="0">
              <a:solidFill>
                <a:srgbClr val="00BCF2"/>
              </a:solidFill>
              <a:latin typeface="Segoe UI Light"/>
            </a:endParaRPr>
          </a:p>
        </p:txBody>
      </p:sp>
      <p:sp>
        <p:nvSpPr>
          <p:cNvPr id="9" name="Freeform 8"/>
          <p:cNvSpPr/>
          <p:nvPr/>
        </p:nvSpPr>
        <p:spPr bwMode="auto">
          <a:xfrm>
            <a:off x="5424855" y="2670166"/>
            <a:ext cx="1126711" cy="2982275"/>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91427" tIns="91427" rIns="34289" bIns="34289" rtlCol="0" anchor="ctr" anchorCtr="0">
            <a:noAutofit/>
          </a:bodyPr>
          <a:lstStyle/>
          <a:p>
            <a:pPr algn="ctr" defTabSz="932227"/>
            <a:endPar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
        <p:nvSpPr>
          <p:cNvPr id="2" name="TextBox 1"/>
          <p:cNvSpPr txBox="1"/>
          <p:nvPr/>
        </p:nvSpPr>
        <p:spPr>
          <a:xfrm rot="16200000">
            <a:off x="4515969" y="3834542"/>
            <a:ext cx="2952171"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kern="0" dirty="0" err="1">
                <a:solidFill>
                  <a:srgbClr val="FFFFFF"/>
                </a:solidFill>
              </a:rPr>
              <a:t>WebView</a:t>
            </a:r>
            <a:endParaRPr lang="en-US" sz="2448" kern="0" dirty="0">
              <a:solidFill>
                <a:srgbClr val="FFFFFF"/>
              </a:solidFill>
            </a:endParaRPr>
          </a:p>
        </p:txBody>
      </p:sp>
      <p:sp>
        <p:nvSpPr>
          <p:cNvPr id="10" name="Oval 9"/>
          <p:cNvSpPr/>
          <p:nvPr/>
        </p:nvSpPr>
        <p:spPr bwMode="auto">
          <a:xfrm>
            <a:off x="5405424" y="1897290"/>
            <a:ext cx="4528026" cy="4528026"/>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endPar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
        <p:nvSpPr>
          <p:cNvPr id="11" name="Oval 10"/>
          <p:cNvSpPr/>
          <p:nvPr/>
        </p:nvSpPr>
        <p:spPr bwMode="auto">
          <a:xfrm>
            <a:off x="2023538" y="1897290"/>
            <a:ext cx="4528026" cy="4528026"/>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endPar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7776869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769476"/>
          </a:xfrm>
        </p:spPr>
        <p:txBody>
          <a:bodyPr/>
          <a:lstStyle/>
          <a:p>
            <a:r>
              <a:rPr lang="en-US"/>
              <a:t>Uses the always current Edge rendering engine</a:t>
            </a:r>
          </a:p>
          <a:p>
            <a:r>
              <a:rPr lang="en-US"/>
              <a:t>Improved app performance and responsiveness</a:t>
            </a:r>
          </a:p>
          <a:p>
            <a:r>
              <a:rPr lang="en-US"/>
              <a:t>Improved App to WebView communication</a:t>
            </a:r>
          </a:p>
          <a:p>
            <a:r>
              <a:rPr lang="en-US"/>
              <a:t>Enables Windows Runtime access</a:t>
            </a:r>
            <a:endParaRPr lang="en-US" dirty="0"/>
          </a:p>
        </p:txBody>
      </p:sp>
      <p:sp>
        <p:nvSpPr>
          <p:cNvPr id="3" name="Title 2"/>
          <p:cNvSpPr>
            <a:spLocks noGrp="1"/>
          </p:cNvSpPr>
          <p:nvPr>
            <p:ph type="title"/>
          </p:nvPr>
        </p:nvSpPr>
        <p:spPr/>
        <p:txBody>
          <a:bodyPr/>
          <a:lstStyle/>
          <a:p>
            <a:r>
              <a:rPr lang="en-US"/>
              <a:t>WebView Control</a:t>
            </a:r>
            <a:endParaRPr lang="en-US" dirty="0"/>
          </a:p>
        </p:txBody>
      </p:sp>
    </p:spTree>
    <p:extLst>
      <p:ext uri="{BB962C8B-B14F-4D97-AF65-F5344CB8AC3E}">
        <p14:creationId xmlns:p14="http://schemas.microsoft.com/office/powerpoint/2010/main" val="917092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65948" y="868734"/>
            <a:ext cx="10904578" cy="5609430"/>
          </a:xfrm>
          <a:prstGeom prst="rect">
            <a:avLst/>
          </a:prstGeom>
        </p:spPr>
      </p:pic>
      <p:sp>
        <p:nvSpPr>
          <p:cNvPr id="21" name="TextBox 20"/>
          <p:cNvSpPr txBox="1"/>
          <p:nvPr/>
        </p:nvSpPr>
        <p:spPr>
          <a:xfrm>
            <a:off x="767534" y="1175867"/>
            <a:ext cx="5441180" cy="5302296"/>
          </a:xfrm>
          <a:prstGeom prst="rect">
            <a:avLst/>
          </a:prstGeom>
          <a:solidFill>
            <a:srgbClr val="D7D7D7"/>
          </a:solidFill>
        </p:spPr>
        <p:txBody>
          <a:bodyPr wrap="square" lIns="182854" tIns="146283" rIns="182854" bIns="146283" rtlCol="0">
            <a:noAutofit/>
          </a:bodyPr>
          <a:lstStyle/>
          <a:p>
            <a:pPr algn="ctr" defTabSz="932597">
              <a:lnSpc>
                <a:spcPct val="90000"/>
              </a:lnSpc>
              <a:spcAft>
                <a:spcPts val="600"/>
              </a:spcAft>
            </a:pPr>
            <a:endParaRPr lang="en-US" sz="2400" kern="0" dirty="0">
              <a:solidFill>
                <a:srgbClr val="00BCF2"/>
              </a:solidFill>
              <a:latin typeface="Segoe UI Light"/>
            </a:endParaRPr>
          </a:p>
        </p:txBody>
      </p:sp>
      <p:sp>
        <p:nvSpPr>
          <p:cNvPr id="22" name="TextBox 21"/>
          <p:cNvSpPr txBox="1"/>
          <p:nvPr/>
        </p:nvSpPr>
        <p:spPr>
          <a:xfrm>
            <a:off x="6208714" y="1175867"/>
            <a:ext cx="5461811" cy="5302296"/>
          </a:xfrm>
          <a:prstGeom prst="rect">
            <a:avLst/>
          </a:prstGeom>
          <a:solidFill>
            <a:srgbClr val="C8C8C8"/>
          </a:solidFill>
        </p:spPr>
        <p:txBody>
          <a:bodyPr wrap="square" lIns="182854" tIns="146283" rIns="182854" bIns="146283" rtlCol="0">
            <a:noAutofit/>
          </a:bodyPr>
          <a:lstStyle/>
          <a:p>
            <a:pPr algn="ctr" defTabSz="932597">
              <a:lnSpc>
                <a:spcPct val="90000"/>
              </a:lnSpc>
              <a:spcAft>
                <a:spcPts val="600"/>
              </a:spcAft>
            </a:pPr>
            <a:endParaRPr lang="en-US" sz="2400" kern="0" dirty="0">
              <a:solidFill>
                <a:srgbClr val="00BCF2"/>
              </a:solidFill>
              <a:latin typeface="Segoe UI Light"/>
            </a:endParaRPr>
          </a:p>
        </p:txBody>
      </p:sp>
      <p:sp>
        <p:nvSpPr>
          <p:cNvPr id="25" name="Oval 24"/>
          <p:cNvSpPr/>
          <p:nvPr/>
        </p:nvSpPr>
        <p:spPr bwMode="auto">
          <a:xfrm>
            <a:off x="5424853" y="1897290"/>
            <a:ext cx="4528026" cy="4528026"/>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32227"/>
            <a:r>
              <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Always up-to-date</a:t>
            </a:r>
          </a:p>
        </p:txBody>
      </p:sp>
      <p:sp>
        <p:nvSpPr>
          <p:cNvPr id="24" name="Oval 23"/>
          <p:cNvSpPr/>
          <p:nvPr/>
        </p:nvSpPr>
        <p:spPr bwMode="auto">
          <a:xfrm>
            <a:off x="2023538" y="1897290"/>
            <a:ext cx="4528026" cy="4528026"/>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227"/>
            <a:endParaRPr lang="en-US" sz="2000"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635504582"/>
      </p:ext>
    </p:extLst>
  </p:cSld>
  <p:clrMapOvr>
    <a:masterClrMapping/>
  </p:clrMapOvr>
  <p:transition>
    <p:fade/>
  </p:transition>
</p:sld>
</file>

<file path=ppt/theme/theme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docProps/app.xml><?xml version="1.0" encoding="utf-8"?>
<Properties xmlns="http://schemas.openxmlformats.org/officeDocument/2006/extended-properties" xmlns:vt="http://schemas.openxmlformats.org/officeDocument/2006/docPropsVTypes">
  <Template>TR21_BO_CT_Template</Template>
  <TotalTime>0</TotalTime>
  <Words>1262</Words>
  <Application>Microsoft Office PowerPoint</Application>
  <PresentationFormat>Custom</PresentationFormat>
  <Paragraphs>254</Paragraphs>
  <Slides>45</Slides>
  <Notes>9</Notes>
  <HiddenSlides>1</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45</vt:i4>
      </vt:variant>
    </vt:vector>
  </HeadingPairs>
  <TitlesOfParts>
    <vt:vector size="71" baseType="lpstr">
      <vt:lpstr>ＭＳ Ｐゴシック</vt:lpstr>
      <vt:lpstr>Arial</vt:lpstr>
      <vt:lpstr>Avenir LT Pro 45 Book</vt:lpstr>
      <vt:lpstr>Calibri</vt:lpstr>
      <vt:lpstr>Calibri Light</vt:lpstr>
      <vt:lpstr>Consolas</vt:lpstr>
      <vt:lpstr>Myriad Pro</vt:lpstr>
      <vt:lpstr>Oswald</vt:lpstr>
      <vt:lpstr>Segoe Semibold</vt:lpstr>
      <vt:lpstr>Segoe UI</vt:lpstr>
      <vt:lpstr>Segoe UI Light</vt:lpstr>
      <vt:lpstr>Segoe UI Semibold</vt:lpstr>
      <vt:lpstr>Segoe UI Semilight</vt:lpstr>
      <vt:lpstr>Segoe WP</vt:lpstr>
      <vt:lpstr>Wingdings</vt:lpstr>
      <vt:lpstr>5-30660_TR21_BO_CT_Template</vt:lpstr>
      <vt:lpstr>5-30629_Build_Template_WHITE</vt:lpstr>
      <vt:lpstr>1_5-30660_TR21_BO_CT_Template</vt:lpstr>
      <vt:lpstr>2_5-30660_TR21_BO_CT_Template</vt:lpstr>
      <vt:lpstr>Office Theme</vt:lpstr>
      <vt:lpstr>4_BUILD CHARCOAL BACKGROUND</vt:lpstr>
      <vt:lpstr>Deck Title Slide</vt:lpstr>
      <vt:lpstr>1_Azure Medium</vt:lpstr>
      <vt:lpstr>12_BUILD CHARCOAL BACKGROUND</vt:lpstr>
      <vt:lpstr>1_BUILD2015</vt:lpstr>
      <vt:lpstr>1_Office Theme</vt:lpstr>
      <vt:lpstr>PowerPoint Presentation</vt:lpstr>
      <vt:lpstr>Innovations of the web</vt:lpstr>
      <vt:lpstr>PowerPoint Presentation</vt:lpstr>
      <vt:lpstr>Agenda</vt:lpstr>
      <vt:lpstr>Hosted Web Apps</vt:lpstr>
      <vt:lpstr>PowerPoint Presentation</vt:lpstr>
      <vt:lpstr>PowerPoint Presentation</vt:lpstr>
      <vt:lpstr>WebView Control</vt:lpstr>
      <vt:lpstr>PowerPoint Presentation</vt:lpstr>
      <vt:lpstr>PowerPoint Presentation</vt:lpstr>
      <vt:lpstr>Why an App?</vt:lpstr>
      <vt:lpstr>Why an App?</vt:lpstr>
      <vt:lpstr>Why an App?</vt:lpstr>
      <vt:lpstr>Why an App?</vt:lpstr>
      <vt:lpstr>Platform APIs</vt:lpstr>
      <vt:lpstr>W3C Standard</vt:lpstr>
      <vt:lpstr>Why Manifoldjs?</vt:lpstr>
      <vt:lpstr>Options with Manifoldjs</vt:lpstr>
      <vt:lpstr>PowerPoint Presentation</vt:lpstr>
      <vt:lpstr>Build Apps from any PC, Linux, or Mac Machine</vt:lpstr>
      <vt:lpstr>Cross-platform, remote debugging with Vorlon.JS</vt:lpstr>
      <vt:lpstr>Debugging on the web</vt:lpstr>
      <vt:lpstr>The Internet of Everything</vt:lpstr>
      <vt:lpstr>Debugging remotely</vt:lpstr>
      <vt:lpstr>PowerPoint Presentation</vt:lpstr>
      <vt:lpstr>Vorlon.js – http://vorlonjs.io </vt:lpstr>
      <vt:lpstr>Plugins</vt:lpstr>
      <vt:lpstr>Deploying Vorlon.JS</vt:lpstr>
      <vt:lpstr>Connect your client website</vt:lpstr>
      <vt:lpstr>Vorlon.JS demo</vt:lpstr>
      <vt:lpstr>http://aka.ms/webcampvorlon</vt:lpstr>
      <vt:lpstr>3D in your browser</vt:lpstr>
      <vt:lpstr>WebGL is…</vt:lpstr>
      <vt:lpstr>Using WebGL directly</vt:lpstr>
      <vt:lpstr>Wireframing</vt:lpstr>
      <vt:lpstr>Rasterization</vt:lpstr>
      <vt:lpstr>Flat Shading</vt:lpstr>
      <vt:lpstr>Gouraud Shading</vt:lpstr>
      <vt:lpstr>Texture mapping</vt:lpstr>
      <vt:lpstr>PowerPoint Presentation</vt:lpstr>
      <vt:lpstr>PowerPoint Presentation</vt:lpstr>
      <vt:lpstr>BABYLON.JS</vt:lpstr>
      <vt:lpstr>How to use BABYLON.JS?</vt:lpstr>
      <vt:lpstr>How to use BABYLON.JS?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2016-06-03T07:54:59Z</dcterms:created>
  <dcterms:modified xsi:type="dcterms:W3CDTF">2016-06-03T07:55:08Z</dcterms:modified>
</cp:coreProperties>
</file>